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6/9/2020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6/9/2020</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www.google.com/maps/search/hyderabad+metro+stations/@17.4050226,78.4593429,13z/data=!3m1!4b1" TargetMode="External"/><Relationship Id="rId2" Type="http://schemas.openxmlformats.org/officeDocument/2006/relationships/hyperlink" Target="https://en.wikipedia.org/wiki/List_of_Hyderabad_Metro_stations" TargetMode="External"/><Relationship Id="rId1" Type="http://schemas.openxmlformats.org/officeDocument/2006/relationships/slideLayout" Target="../slideLayouts/slideLayout7.xml"/><Relationship Id="rId4" Type="http://schemas.openxmlformats.org/officeDocument/2006/relationships/hyperlink" Target="https://www.makaan.com/price-trends/property-rates-for-buy-in-hyderabad"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4514F-4F76-4E70-9957-706D9E86D39D}"/>
              </a:ext>
            </a:extLst>
          </p:cNvPr>
          <p:cNvSpPr>
            <a:spLocks noGrp="1"/>
          </p:cNvSpPr>
          <p:nvPr>
            <p:ph type="ctrTitle"/>
          </p:nvPr>
        </p:nvSpPr>
        <p:spPr>
          <a:xfrm>
            <a:off x="1688868" y="617204"/>
            <a:ext cx="8689976" cy="2509213"/>
          </a:xfrm>
        </p:spPr>
        <p:txBody>
          <a:bodyPr/>
          <a:lstStyle/>
          <a:p>
            <a:r>
              <a:rPr lang="en-IN" dirty="0">
                <a:solidFill>
                  <a:schemeClr val="accent1">
                    <a:lumMod val="60000"/>
                    <a:lumOff val="40000"/>
                  </a:schemeClr>
                </a:solidFill>
              </a:rPr>
              <a:t>Coursera Capstone project</a:t>
            </a:r>
          </a:p>
        </p:txBody>
      </p:sp>
      <p:sp>
        <p:nvSpPr>
          <p:cNvPr id="3" name="Subtitle 2">
            <a:extLst>
              <a:ext uri="{FF2B5EF4-FFF2-40B4-BE49-F238E27FC236}">
                <a16:creationId xmlns:a16="http://schemas.microsoft.com/office/drawing/2014/main" id="{6B81C491-AB0B-4FD7-B1D4-CA5DA41B9E02}"/>
              </a:ext>
            </a:extLst>
          </p:cNvPr>
          <p:cNvSpPr>
            <a:spLocks noGrp="1"/>
          </p:cNvSpPr>
          <p:nvPr>
            <p:ph type="subTitle" idx="1"/>
          </p:nvPr>
        </p:nvSpPr>
        <p:spPr>
          <a:xfrm>
            <a:off x="1369272" y="3584360"/>
            <a:ext cx="8689976" cy="1371599"/>
          </a:xfrm>
        </p:spPr>
        <p:txBody>
          <a:bodyPr>
            <a:normAutofit fontScale="92500" lnSpcReduction="10000"/>
          </a:bodyPr>
          <a:lstStyle/>
          <a:p>
            <a:r>
              <a:rPr lang="fr-FR" dirty="0">
                <a:solidFill>
                  <a:schemeClr val="accent1">
                    <a:lumMod val="75000"/>
                  </a:schemeClr>
                </a:solidFill>
              </a:rPr>
              <a:t>Coursera IBM Data Science Certification</a:t>
            </a:r>
          </a:p>
          <a:p>
            <a:r>
              <a:rPr lang="fr-FR" dirty="0">
                <a:solidFill>
                  <a:schemeClr val="tx2">
                    <a:lumMod val="50000"/>
                  </a:schemeClr>
                </a:solidFill>
              </a:rPr>
              <a:t>By, </a:t>
            </a:r>
          </a:p>
          <a:p>
            <a:r>
              <a:rPr lang="fr-FR" dirty="0" err="1">
                <a:solidFill>
                  <a:schemeClr val="tx2">
                    <a:lumMod val="50000"/>
                  </a:schemeClr>
                </a:solidFill>
              </a:rPr>
              <a:t>Yogananda</a:t>
            </a:r>
            <a:r>
              <a:rPr lang="fr-FR" dirty="0">
                <a:solidFill>
                  <a:schemeClr val="tx2">
                    <a:lumMod val="50000"/>
                  </a:schemeClr>
                </a:solidFill>
              </a:rPr>
              <a:t> </a:t>
            </a:r>
            <a:r>
              <a:rPr lang="fr-FR" dirty="0" err="1">
                <a:solidFill>
                  <a:schemeClr val="tx2">
                    <a:lumMod val="50000"/>
                  </a:schemeClr>
                </a:solidFill>
              </a:rPr>
              <a:t>Srihari</a:t>
            </a:r>
            <a:r>
              <a:rPr lang="fr-FR" dirty="0">
                <a:solidFill>
                  <a:schemeClr val="tx2">
                    <a:lumMod val="50000"/>
                  </a:schemeClr>
                </a:solidFill>
              </a:rPr>
              <a:t> Prasad Gone</a:t>
            </a:r>
            <a:endParaRPr lang="en-IN" dirty="0">
              <a:solidFill>
                <a:schemeClr val="tx2">
                  <a:lumMod val="50000"/>
                </a:schemeClr>
              </a:solidFill>
            </a:endParaRPr>
          </a:p>
        </p:txBody>
      </p:sp>
    </p:spTree>
    <p:extLst>
      <p:ext uri="{BB962C8B-B14F-4D97-AF65-F5344CB8AC3E}">
        <p14:creationId xmlns:p14="http://schemas.microsoft.com/office/powerpoint/2010/main" val="15060967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78F69C-D573-490C-BAD9-0945AF43CEE6}"/>
              </a:ext>
            </a:extLst>
          </p:cNvPr>
          <p:cNvSpPr/>
          <p:nvPr/>
        </p:nvSpPr>
        <p:spPr>
          <a:xfrm>
            <a:off x="1973801" y="1305341"/>
            <a:ext cx="8271029" cy="3139321"/>
          </a:xfrm>
          <a:prstGeom prst="rect">
            <a:avLst/>
          </a:prstGeom>
        </p:spPr>
        <p:txBody>
          <a:bodyPr wrap="square">
            <a:spAutoFit/>
          </a:bodyPr>
          <a:lstStyle/>
          <a:p>
            <a:r>
              <a:rPr lang="en-US" dirty="0">
                <a:solidFill>
                  <a:schemeClr val="tx2">
                    <a:lumMod val="50000"/>
                  </a:schemeClr>
                </a:solidFill>
                <a:latin typeface="HelveticaNeue"/>
              </a:rPr>
              <a:t>Tools :-</a:t>
            </a:r>
          </a:p>
          <a:p>
            <a:endParaRPr lang="en-US" dirty="0">
              <a:solidFill>
                <a:schemeClr val="tx2">
                  <a:lumMod val="50000"/>
                </a:schemeClr>
              </a:solidFill>
              <a:latin typeface="HelveticaNeue"/>
            </a:endParaRPr>
          </a:p>
          <a:p>
            <a:r>
              <a:rPr lang="en-US" dirty="0">
                <a:solidFill>
                  <a:schemeClr val="tx2">
                    <a:lumMod val="50000"/>
                  </a:schemeClr>
                </a:solidFill>
                <a:latin typeface="HelveticaNeue"/>
              </a:rPr>
              <a:t>Web-scraping of sites is used to consolidate data-frame information which was</a:t>
            </a:r>
          </a:p>
          <a:p>
            <a:r>
              <a:rPr lang="en-US" dirty="0">
                <a:solidFill>
                  <a:schemeClr val="tx2">
                    <a:lumMod val="50000"/>
                  </a:schemeClr>
                </a:solidFill>
                <a:latin typeface="HelveticaNeue"/>
              </a:rPr>
              <a:t>saved as csv files for convenience and to simply the report. Geodata was obtained by coding a program to use </a:t>
            </a:r>
            <a:r>
              <a:rPr lang="en-US" dirty="0" err="1">
                <a:solidFill>
                  <a:schemeClr val="tx2">
                    <a:lumMod val="50000"/>
                  </a:schemeClr>
                </a:solidFill>
                <a:latin typeface="HelveticaNeue"/>
              </a:rPr>
              <a:t>Nominatim</a:t>
            </a:r>
            <a:r>
              <a:rPr lang="en-US" dirty="0">
                <a:solidFill>
                  <a:schemeClr val="tx2">
                    <a:lumMod val="50000"/>
                  </a:schemeClr>
                </a:solidFill>
                <a:latin typeface="HelveticaNeue"/>
              </a:rPr>
              <a:t> to get latitude and longitude of subway stations and also for each of (144 units) the apartments for rent listed.</a:t>
            </a:r>
          </a:p>
          <a:p>
            <a:r>
              <a:rPr lang="en-US" dirty="0" err="1">
                <a:solidFill>
                  <a:schemeClr val="tx2">
                    <a:lumMod val="50000"/>
                  </a:schemeClr>
                </a:solidFill>
                <a:latin typeface="HelveticaNeue"/>
              </a:rPr>
              <a:t>Geopy_distance</a:t>
            </a:r>
            <a:r>
              <a:rPr lang="en-US" dirty="0">
                <a:solidFill>
                  <a:schemeClr val="tx2">
                    <a:lumMod val="50000"/>
                  </a:schemeClr>
                </a:solidFill>
                <a:latin typeface="HelveticaNeue"/>
              </a:rPr>
              <a:t> and </a:t>
            </a:r>
            <a:r>
              <a:rPr lang="en-US" dirty="0" err="1">
                <a:solidFill>
                  <a:schemeClr val="tx2">
                    <a:lumMod val="50000"/>
                  </a:schemeClr>
                </a:solidFill>
                <a:latin typeface="HelveticaNeue"/>
              </a:rPr>
              <a:t>Nominatim</a:t>
            </a:r>
            <a:r>
              <a:rPr lang="en-US" dirty="0">
                <a:solidFill>
                  <a:schemeClr val="tx2">
                    <a:lumMod val="50000"/>
                  </a:schemeClr>
                </a:solidFill>
                <a:latin typeface="HelveticaNeue"/>
              </a:rPr>
              <a:t> were used to establish relative distances. </a:t>
            </a:r>
          </a:p>
          <a:p>
            <a:r>
              <a:rPr lang="en-US" dirty="0">
                <a:solidFill>
                  <a:schemeClr val="tx2">
                    <a:lumMod val="50000"/>
                  </a:schemeClr>
                </a:solidFill>
                <a:latin typeface="HelveticaNeue"/>
              </a:rPr>
              <a:t>Seaborn graphic was used for general statistics on rental data.</a:t>
            </a:r>
          </a:p>
          <a:p>
            <a:endParaRPr lang="en-US" dirty="0">
              <a:solidFill>
                <a:schemeClr val="tx2">
                  <a:lumMod val="50000"/>
                </a:schemeClr>
              </a:solidFill>
              <a:latin typeface="HelveticaNeue"/>
            </a:endParaRPr>
          </a:p>
          <a:p>
            <a:r>
              <a:rPr lang="en-US" dirty="0">
                <a:solidFill>
                  <a:schemeClr val="tx2">
                    <a:lumMod val="50000"/>
                  </a:schemeClr>
                </a:solidFill>
                <a:latin typeface="HelveticaNeue"/>
              </a:rPr>
              <a:t>Maps with popups labels allow quick identification of location, price and feature, thus making the selection very easy.</a:t>
            </a:r>
            <a:endParaRPr lang="en-IN" dirty="0">
              <a:solidFill>
                <a:schemeClr val="tx2">
                  <a:lumMod val="50000"/>
                </a:schemeClr>
              </a:solidFill>
            </a:endParaRPr>
          </a:p>
        </p:txBody>
      </p:sp>
    </p:spTree>
    <p:extLst>
      <p:ext uri="{BB962C8B-B14F-4D97-AF65-F5344CB8AC3E}">
        <p14:creationId xmlns:p14="http://schemas.microsoft.com/office/powerpoint/2010/main" val="4766693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30383F-A26B-41AF-B869-44E578C15B74}"/>
              </a:ext>
            </a:extLst>
          </p:cNvPr>
          <p:cNvSpPr/>
          <p:nvPr/>
        </p:nvSpPr>
        <p:spPr>
          <a:xfrm>
            <a:off x="2488526" y="2598003"/>
            <a:ext cx="8413251" cy="830997"/>
          </a:xfrm>
          <a:prstGeom prst="rect">
            <a:avLst/>
          </a:prstGeom>
        </p:spPr>
        <p:txBody>
          <a:bodyPr wrap="square">
            <a:spAutoFit/>
          </a:bodyPr>
          <a:lstStyle/>
          <a:p>
            <a:r>
              <a:rPr lang="en-IN" sz="4800" dirty="0">
                <a:solidFill>
                  <a:schemeClr val="tx2">
                    <a:lumMod val="50000"/>
                  </a:schemeClr>
                </a:solidFill>
                <a:latin typeface="HelveticaNeue"/>
              </a:rPr>
              <a:t>4. Execution and Results</a:t>
            </a:r>
            <a:endParaRPr lang="en-IN" sz="4800" dirty="0">
              <a:solidFill>
                <a:schemeClr val="tx2">
                  <a:lumMod val="50000"/>
                </a:schemeClr>
              </a:solidFill>
            </a:endParaRPr>
          </a:p>
        </p:txBody>
      </p:sp>
    </p:spTree>
    <p:extLst>
      <p:ext uri="{BB962C8B-B14F-4D97-AF65-F5344CB8AC3E}">
        <p14:creationId xmlns:p14="http://schemas.microsoft.com/office/powerpoint/2010/main" val="21929261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0C253A4-0C3B-4BFF-AEF7-9D4BC965D44E}"/>
              </a:ext>
            </a:extLst>
          </p:cNvPr>
          <p:cNvSpPr/>
          <p:nvPr/>
        </p:nvSpPr>
        <p:spPr>
          <a:xfrm>
            <a:off x="1883801" y="802974"/>
            <a:ext cx="7562039" cy="461665"/>
          </a:xfrm>
          <a:prstGeom prst="rect">
            <a:avLst/>
          </a:prstGeom>
        </p:spPr>
        <p:txBody>
          <a:bodyPr wrap="square">
            <a:spAutoFit/>
          </a:bodyPr>
          <a:lstStyle/>
          <a:p>
            <a:r>
              <a:rPr lang="en-US" sz="2400" dirty="0">
                <a:solidFill>
                  <a:schemeClr val="tx2">
                    <a:lumMod val="50000"/>
                  </a:schemeClr>
                </a:solidFill>
                <a:latin typeface="HelveticaNeue"/>
              </a:rPr>
              <a:t>Current residence Neighborhood in Hyderabad</a:t>
            </a:r>
            <a:endParaRPr lang="en-IN" sz="2400" dirty="0">
              <a:solidFill>
                <a:schemeClr val="tx2">
                  <a:lumMod val="50000"/>
                </a:schemeClr>
              </a:solidFill>
            </a:endParaRPr>
          </a:p>
        </p:txBody>
      </p:sp>
      <p:pic>
        <p:nvPicPr>
          <p:cNvPr id="3" name="Picture 2">
            <a:extLst>
              <a:ext uri="{FF2B5EF4-FFF2-40B4-BE49-F238E27FC236}">
                <a16:creationId xmlns:a16="http://schemas.microsoft.com/office/drawing/2014/main" id="{7528E5C3-3E7C-4E70-A3F6-ED7B41E0C285}"/>
              </a:ext>
            </a:extLst>
          </p:cNvPr>
          <p:cNvPicPr>
            <a:picLocks noChangeAspect="1"/>
          </p:cNvPicPr>
          <p:nvPr/>
        </p:nvPicPr>
        <p:blipFill>
          <a:blip r:embed="rId2"/>
          <a:stretch>
            <a:fillRect/>
          </a:stretch>
        </p:blipFill>
        <p:spPr>
          <a:xfrm>
            <a:off x="1322774" y="1479924"/>
            <a:ext cx="8913180" cy="4969530"/>
          </a:xfrm>
          <a:prstGeom prst="rect">
            <a:avLst/>
          </a:prstGeom>
        </p:spPr>
      </p:pic>
    </p:spTree>
    <p:extLst>
      <p:ext uri="{BB962C8B-B14F-4D97-AF65-F5344CB8AC3E}">
        <p14:creationId xmlns:p14="http://schemas.microsoft.com/office/powerpoint/2010/main" val="17864810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B2B7AD0-2D49-4AFE-9B30-3724425A355A}"/>
              </a:ext>
            </a:extLst>
          </p:cNvPr>
          <p:cNvSpPr/>
          <p:nvPr/>
        </p:nvSpPr>
        <p:spPr>
          <a:xfrm>
            <a:off x="1659401" y="927262"/>
            <a:ext cx="7227147" cy="584775"/>
          </a:xfrm>
          <a:prstGeom prst="rect">
            <a:avLst/>
          </a:prstGeom>
        </p:spPr>
        <p:txBody>
          <a:bodyPr wrap="square">
            <a:spAutoFit/>
          </a:bodyPr>
          <a:lstStyle/>
          <a:p>
            <a:r>
              <a:rPr lang="en-IN" sz="3200" dirty="0">
                <a:solidFill>
                  <a:schemeClr val="accent2">
                    <a:lumMod val="75000"/>
                  </a:schemeClr>
                </a:solidFill>
                <a:latin typeface="HelveticaNeue"/>
              </a:rPr>
              <a:t>Venues around Neighbourhood :-</a:t>
            </a:r>
            <a:endParaRPr lang="en-IN" sz="3200" dirty="0">
              <a:solidFill>
                <a:schemeClr val="accent2">
                  <a:lumMod val="75000"/>
                </a:schemeClr>
              </a:solidFill>
            </a:endParaRPr>
          </a:p>
        </p:txBody>
      </p:sp>
      <p:pic>
        <p:nvPicPr>
          <p:cNvPr id="3" name="Picture 2">
            <a:extLst>
              <a:ext uri="{FF2B5EF4-FFF2-40B4-BE49-F238E27FC236}">
                <a16:creationId xmlns:a16="http://schemas.microsoft.com/office/drawing/2014/main" id="{23683D1E-1D77-494D-A2B7-C71E9768D233}"/>
              </a:ext>
            </a:extLst>
          </p:cNvPr>
          <p:cNvPicPr>
            <a:picLocks noChangeAspect="1"/>
          </p:cNvPicPr>
          <p:nvPr/>
        </p:nvPicPr>
        <p:blipFill>
          <a:blip r:embed="rId2"/>
          <a:stretch>
            <a:fillRect/>
          </a:stretch>
        </p:blipFill>
        <p:spPr>
          <a:xfrm>
            <a:off x="1730220" y="1952625"/>
            <a:ext cx="9262159" cy="4403787"/>
          </a:xfrm>
          <a:prstGeom prst="rect">
            <a:avLst/>
          </a:prstGeom>
        </p:spPr>
      </p:pic>
    </p:spTree>
    <p:extLst>
      <p:ext uri="{BB962C8B-B14F-4D97-AF65-F5344CB8AC3E}">
        <p14:creationId xmlns:p14="http://schemas.microsoft.com/office/powerpoint/2010/main" val="39872905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DB916FB-069E-4AA7-9521-065907E2A9BC}"/>
              </a:ext>
            </a:extLst>
          </p:cNvPr>
          <p:cNvSpPr/>
          <p:nvPr/>
        </p:nvSpPr>
        <p:spPr>
          <a:xfrm>
            <a:off x="1197201" y="918384"/>
            <a:ext cx="8079964" cy="369332"/>
          </a:xfrm>
          <a:prstGeom prst="rect">
            <a:avLst/>
          </a:prstGeom>
        </p:spPr>
        <p:txBody>
          <a:bodyPr wrap="square">
            <a:spAutoFit/>
          </a:bodyPr>
          <a:lstStyle/>
          <a:p>
            <a:r>
              <a:rPr lang="en-US" dirty="0">
                <a:solidFill>
                  <a:schemeClr val="accent2">
                    <a:lumMod val="75000"/>
                  </a:schemeClr>
                </a:solidFill>
                <a:latin typeface="HelveticaNeue"/>
              </a:rPr>
              <a:t>RTC X Roads, Hyderabad Map - Neighborhoods and Cluster of Venues :-</a:t>
            </a:r>
            <a:endParaRPr lang="en-IN" dirty="0">
              <a:solidFill>
                <a:schemeClr val="accent2">
                  <a:lumMod val="75000"/>
                </a:schemeClr>
              </a:solidFill>
            </a:endParaRPr>
          </a:p>
        </p:txBody>
      </p:sp>
      <p:pic>
        <p:nvPicPr>
          <p:cNvPr id="3" name="Picture 2">
            <a:extLst>
              <a:ext uri="{FF2B5EF4-FFF2-40B4-BE49-F238E27FC236}">
                <a16:creationId xmlns:a16="http://schemas.microsoft.com/office/drawing/2014/main" id="{825455E6-541E-4DE6-AB16-7E3D96B49073}"/>
              </a:ext>
            </a:extLst>
          </p:cNvPr>
          <p:cNvPicPr>
            <a:picLocks noChangeAspect="1"/>
          </p:cNvPicPr>
          <p:nvPr/>
        </p:nvPicPr>
        <p:blipFill>
          <a:blip r:embed="rId2"/>
          <a:stretch>
            <a:fillRect/>
          </a:stretch>
        </p:blipFill>
        <p:spPr>
          <a:xfrm>
            <a:off x="1197201" y="1456392"/>
            <a:ext cx="9527024" cy="5118709"/>
          </a:xfrm>
          <a:prstGeom prst="rect">
            <a:avLst/>
          </a:prstGeom>
        </p:spPr>
      </p:pic>
    </p:spTree>
    <p:extLst>
      <p:ext uri="{BB962C8B-B14F-4D97-AF65-F5344CB8AC3E}">
        <p14:creationId xmlns:p14="http://schemas.microsoft.com/office/powerpoint/2010/main" val="12056334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1E4E2E7-9C32-4AAE-975A-64A6E9AD9C0B}"/>
              </a:ext>
            </a:extLst>
          </p:cNvPr>
          <p:cNvSpPr/>
          <p:nvPr/>
        </p:nvSpPr>
        <p:spPr>
          <a:xfrm>
            <a:off x="1290022" y="1078183"/>
            <a:ext cx="7117131" cy="369332"/>
          </a:xfrm>
          <a:prstGeom prst="rect">
            <a:avLst/>
          </a:prstGeom>
        </p:spPr>
        <p:txBody>
          <a:bodyPr wrap="square">
            <a:spAutoFit/>
          </a:bodyPr>
          <a:lstStyle/>
          <a:p>
            <a:r>
              <a:rPr lang="en-IN" dirty="0" err="1">
                <a:solidFill>
                  <a:schemeClr val="bg2">
                    <a:lumMod val="75000"/>
                  </a:schemeClr>
                </a:solidFill>
                <a:latin typeface="HelveticaNeue"/>
              </a:rPr>
              <a:t>GeoData</a:t>
            </a:r>
            <a:r>
              <a:rPr lang="en-IN" dirty="0">
                <a:solidFill>
                  <a:schemeClr val="bg2">
                    <a:lumMod val="75000"/>
                  </a:schemeClr>
                </a:solidFill>
                <a:latin typeface="HelveticaNeue"/>
              </a:rPr>
              <a:t> Hyderabad </a:t>
            </a:r>
            <a:r>
              <a:rPr lang="en-IN" dirty="0" err="1">
                <a:solidFill>
                  <a:schemeClr val="bg2">
                    <a:lumMod val="75000"/>
                  </a:schemeClr>
                </a:solidFill>
                <a:latin typeface="HelveticaNeue"/>
              </a:rPr>
              <a:t>appartments</a:t>
            </a:r>
            <a:r>
              <a:rPr lang="en-IN" dirty="0">
                <a:solidFill>
                  <a:schemeClr val="bg2">
                    <a:lumMod val="75000"/>
                  </a:schemeClr>
                </a:solidFill>
                <a:latin typeface="HelveticaNeue"/>
              </a:rPr>
              <a:t> for rent :-</a:t>
            </a:r>
            <a:endParaRPr lang="en-IN" dirty="0">
              <a:solidFill>
                <a:schemeClr val="bg2">
                  <a:lumMod val="75000"/>
                </a:schemeClr>
              </a:solidFill>
            </a:endParaRPr>
          </a:p>
        </p:txBody>
      </p:sp>
      <p:pic>
        <p:nvPicPr>
          <p:cNvPr id="3" name="Picture 2">
            <a:extLst>
              <a:ext uri="{FF2B5EF4-FFF2-40B4-BE49-F238E27FC236}">
                <a16:creationId xmlns:a16="http://schemas.microsoft.com/office/drawing/2014/main" id="{128962BD-B091-400E-AA35-DAF0A4E5E01D}"/>
              </a:ext>
            </a:extLst>
          </p:cNvPr>
          <p:cNvPicPr>
            <a:picLocks noChangeAspect="1"/>
          </p:cNvPicPr>
          <p:nvPr/>
        </p:nvPicPr>
        <p:blipFill>
          <a:blip r:embed="rId2"/>
          <a:stretch>
            <a:fillRect/>
          </a:stretch>
        </p:blipFill>
        <p:spPr>
          <a:xfrm>
            <a:off x="743373" y="1572830"/>
            <a:ext cx="10705254" cy="4943380"/>
          </a:xfrm>
          <a:prstGeom prst="rect">
            <a:avLst/>
          </a:prstGeom>
        </p:spPr>
      </p:pic>
    </p:spTree>
    <p:extLst>
      <p:ext uri="{BB962C8B-B14F-4D97-AF65-F5344CB8AC3E}">
        <p14:creationId xmlns:p14="http://schemas.microsoft.com/office/powerpoint/2010/main" val="21177434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D6C4F17-7153-4A56-99AB-545636D80D63}"/>
              </a:ext>
            </a:extLst>
          </p:cNvPr>
          <p:cNvSpPr/>
          <p:nvPr/>
        </p:nvSpPr>
        <p:spPr>
          <a:xfrm>
            <a:off x="3048000" y="391045"/>
            <a:ext cx="6096000" cy="707886"/>
          </a:xfrm>
          <a:prstGeom prst="rect">
            <a:avLst/>
          </a:prstGeom>
        </p:spPr>
        <p:txBody>
          <a:bodyPr>
            <a:spAutoFit/>
          </a:bodyPr>
          <a:lstStyle/>
          <a:p>
            <a:r>
              <a:rPr lang="en-US" sz="2400" dirty="0">
                <a:solidFill>
                  <a:schemeClr val="bg2">
                    <a:lumMod val="75000"/>
                  </a:schemeClr>
                </a:solidFill>
                <a:latin typeface="HelveticaNeue"/>
              </a:rPr>
              <a:t>Rental Price Statistics of </a:t>
            </a:r>
            <a:r>
              <a:rPr lang="en-US" sz="2400" dirty="0" err="1">
                <a:solidFill>
                  <a:schemeClr val="bg2">
                    <a:lumMod val="75000"/>
                  </a:schemeClr>
                </a:solidFill>
                <a:latin typeface="HelveticaNeue"/>
              </a:rPr>
              <a:t>Appartments</a:t>
            </a:r>
            <a:r>
              <a:rPr lang="en-US" sz="2400" dirty="0">
                <a:solidFill>
                  <a:schemeClr val="bg2">
                    <a:lumMod val="75000"/>
                  </a:schemeClr>
                </a:solidFill>
                <a:latin typeface="HelveticaNeue"/>
              </a:rPr>
              <a:t> :-</a:t>
            </a:r>
          </a:p>
          <a:p>
            <a:r>
              <a:rPr lang="en-US" sz="1600" dirty="0">
                <a:solidFill>
                  <a:schemeClr val="bg2">
                    <a:lumMod val="75000"/>
                  </a:schemeClr>
                </a:solidFill>
                <a:latin typeface="HelveticaNeue"/>
              </a:rPr>
              <a:t>Budget 15000/month is around the mean</a:t>
            </a:r>
            <a:endParaRPr lang="en-IN" sz="1600" dirty="0">
              <a:solidFill>
                <a:schemeClr val="bg2">
                  <a:lumMod val="75000"/>
                </a:schemeClr>
              </a:solidFill>
            </a:endParaRPr>
          </a:p>
        </p:txBody>
      </p:sp>
      <p:pic>
        <p:nvPicPr>
          <p:cNvPr id="3" name="Picture 2">
            <a:extLst>
              <a:ext uri="{FF2B5EF4-FFF2-40B4-BE49-F238E27FC236}">
                <a16:creationId xmlns:a16="http://schemas.microsoft.com/office/drawing/2014/main" id="{FDA46F44-06C6-48EA-B9F3-4E03D24A9013}"/>
              </a:ext>
            </a:extLst>
          </p:cNvPr>
          <p:cNvPicPr>
            <a:picLocks noChangeAspect="1"/>
          </p:cNvPicPr>
          <p:nvPr/>
        </p:nvPicPr>
        <p:blipFill>
          <a:blip r:embed="rId2"/>
          <a:stretch>
            <a:fillRect/>
          </a:stretch>
        </p:blipFill>
        <p:spPr>
          <a:xfrm>
            <a:off x="380399" y="1288149"/>
            <a:ext cx="3730099" cy="2455043"/>
          </a:xfrm>
          <a:prstGeom prst="rect">
            <a:avLst/>
          </a:prstGeom>
        </p:spPr>
      </p:pic>
      <p:pic>
        <p:nvPicPr>
          <p:cNvPr id="4" name="Picture 3">
            <a:extLst>
              <a:ext uri="{FF2B5EF4-FFF2-40B4-BE49-F238E27FC236}">
                <a16:creationId xmlns:a16="http://schemas.microsoft.com/office/drawing/2014/main" id="{5D733013-9F51-45C4-ADB5-91B121BE9334}"/>
              </a:ext>
            </a:extLst>
          </p:cNvPr>
          <p:cNvPicPr>
            <a:picLocks noChangeAspect="1"/>
          </p:cNvPicPr>
          <p:nvPr/>
        </p:nvPicPr>
        <p:blipFill>
          <a:blip r:embed="rId3"/>
          <a:stretch>
            <a:fillRect/>
          </a:stretch>
        </p:blipFill>
        <p:spPr>
          <a:xfrm>
            <a:off x="6547468" y="1347108"/>
            <a:ext cx="4003455" cy="2337123"/>
          </a:xfrm>
          <a:prstGeom prst="rect">
            <a:avLst/>
          </a:prstGeom>
        </p:spPr>
      </p:pic>
      <p:pic>
        <p:nvPicPr>
          <p:cNvPr id="5" name="Picture 4">
            <a:extLst>
              <a:ext uri="{FF2B5EF4-FFF2-40B4-BE49-F238E27FC236}">
                <a16:creationId xmlns:a16="http://schemas.microsoft.com/office/drawing/2014/main" id="{428DC746-4E05-4A8D-B028-E5CFE1410A24}"/>
              </a:ext>
            </a:extLst>
          </p:cNvPr>
          <p:cNvPicPr>
            <a:picLocks noChangeAspect="1"/>
          </p:cNvPicPr>
          <p:nvPr/>
        </p:nvPicPr>
        <p:blipFill>
          <a:blip r:embed="rId4"/>
          <a:stretch>
            <a:fillRect/>
          </a:stretch>
        </p:blipFill>
        <p:spPr>
          <a:xfrm>
            <a:off x="3672120" y="3932408"/>
            <a:ext cx="4509737" cy="2779110"/>
          </a:xfrm>
          <a:prstGeom prst="rect">
            <a:avLst/>
          </a:prstGeom>
        </p:spPr>
      </p:pic>
    </p:spTree>
    <p:extLst>
      <p:ext uri="{BB962C8B-B14F-4D97-AF65-F5344CB8AC3E}">
        <p14:creationId xmlns:p14="http://schemas.microsoft.com/office/powerpoint/2010/main" val="628920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221A44-7311-436E-90C3-F714341F240D}"/>
              </a:ext>
            </a:extLst>
          </p:cNvPr>
          <p:cNvSpPr/>
          <p:nvPr/>
        </p:nvSpPr>
        <p:spPr>
          <a:xfrm>
            <a:off x="1835512" y="1087060"/>
            <a:ext cx="4556409" cy="461665"/>
          </a:xfrm>
          <a:prstGeom prst="rect">
            <a:avLst/>
          </a:prstGeom>
        </p:spPr>
        <p:txBody>
          <a:bodyPr wrap="square">
            <a:spAutoFit/>
          </a:bodyPr>
          <a:lstStyle/>
          <a:p>
            <a:r>
              <a:rPr lang="en-IN" sz="2400" dirty="0">
                <a:solidFill>
                  <a:schemeClr val="bg2">
                    <a:lumMod val="75000"/>
                  </a:schemeClr>
                </a:solidFill>
                <a:latin typeface="HelveticaNeue"/>
              </a:rPr>
              <a:t>Venues of cluster 3</a:t>
            </a:r>
            <a:endParaRPr lang="en-IN" sz="2400" dirty="0">
              <a:solidFill>
                <a:schemeClr val="bg2">
                  <a:lumMod val="75000"/>
                </a:schemeClr>
              </a:solidFill>
            </a:endParaRPr>
          </a:p>
        </p:txBody>
      </p:sp>
      <p:pic>
        <p:nvPicPr>
          <p:cNvPr id="3" name="Picture 2">
            <a:extLst>
              <a:ext uri="{FF2B5EF4-FFF2-40B4-BE49-F238E27FC236}">
                <a16:creationId xmlns:a16="http://schemas.microsoft.com/office/drawing/2014/main" id="{56EC52E4-7F68-48C4-830A-4702FA7CCBE1}"/>
              </a:ext>
            </a:extLst>
          </p:cNvPr>
          <p:cNvPicPr>
            <a:picLocks noChangeAspect="1"/>
          </p:cNvPicPr>
          <p:nvPr/>
        </p:nvPicPr>
        <p:blipFill>
          <a:blip r:embed="rId2"/>
          <a:stretch>
            <a:fillRect/>
          </a:stretch>
        </p:blipFill>
        <p:spPr>
          <a:xfrm>
            <a:off x="958787" y="1548725"/>
            <a:ext cx="10988590" cy="5162793"/>
          </a:xfrm>
          <a:prstGeom prst="rect">
            <a:avLst/>
          </a:prstGeom>
        </p:spPr>
      </p:pic>
    </p:spTree>
    <p:extLst>
      <p:ext uri="{BB962C8B-B14F-4D97-AF65-F5344CB8AC3E}">
        <p14:creationId xmlns:p14="http://schemas.microsoft.com/office/powerpoint/2010/main" val="2556856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48E3CF4-5151-48D4-918F-05D8DA8DEEF3}"/>
              </a:ext>
            </a:extLst>
          </p:cNvPr>
          <p:cNvSpPr/>
          <p:nvPr/>
        </p:nvSpPr>
        <p:spPr>
          <a:xfrm>
            <a:off x="1600238" y="705321"/>
            <a:ext cx="5764720" cy="523220"/>
          </a:xfrm>
          <a:prstGeom prst="rect">
            <a:avLst/>
          </a:prstGeom>
        </p:spPr>
        <p:txBody>
          <a:bodyPr wrap="none">
            <a:spAutoFit/>
          </a:bodyPr>
          <a:lstStyle/>
          <a:p>
            <a:r>
              <a:rPr lang="en-IN" sz="2800" dirty="0">
                <a:solidFill>
                  <a:schemeClr val="bg2">
                    <a:lumMod val="75000"/>
                  </a:schemeClr>
                </a:solidFill>
                <a:latin typeface="HelveticaNeue"/>
              </a:rPr>
              <a:t>Hyderabad Metro Stations geodata</a:t>
            </a:r>
            <a:endParaRPr lang="en-IN" sz="2800" dirty="0">
              <a:solidFill>
                <a:schemeClr val="bg2">
                  <a:lumMod val="75000"/>
                </a:schemeClr>
              </a:solidFill>
            </a:endParaRPr>
          </a:p>
        </p:txBody>
      </p:sp>
      <p:pic>
        <p:nvPicPr>
          <p:cNvPr id="3" name="Picture 2">
            <a:extLst>
              <a:ext uri="{FF2B5EF4-FFF2-40B4-BE49-F238E27FC236}">
                <a16:creationId xmlns:a16="http://schemas.microsoft.com/office/drawing/2014/main" id="{CADBD0EB-364F-4233-BCD8-2127E4454624}"/>
              </a:ext>
            </a:extLst>
          </p:cNvPr>
          <p:cNvPicPr>
            <a:picLocks noChangeAspect="1"/>
          </p:cNvPicPr>
          <p:nvPr/>
        </p:nvPicPr>
        <p:blipFill>
          <a:blip r:embed="rId2"/>
          <a:stretch>
            <a:fillRect/>
          </a:stretch>
        </p:blipFill>
        <p:spPr>
          <a:xfrm>
            <a:off x="870011" y="1264276"/>
            <a:ext cx="11026067" cy="5330324"/>
          </a:xfrm>
          <a:prstGeom prst="rect">
            <a:avLst/>
          </a:prstGeom>
        </p:spPr>
      </p:pic>
    </p:spTree>
    <p:extLst>
      <p:ext uri="{BB962C8B-B14F-4D97-AF65-F5344CB8AC3E}">
        <p14:creationId xmlns:p14="http://schemas.microsoft.com/office/powerpoint/2010/main" val="25978575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901761A-A723-4D38-8C20-EF06D2645D4B}"/>
              </a:ext>
            </a:extLst>
          </p:cNvPr>
          <p:cNvSpPr/>
          <p:nvPr/>
        </p:nvSpPr>
        <p:spPr>
          <a:xfrm>
            <a:off x="1378999" y="655598"/>
            <a:ext cx="7223464" cy="369332"/>
          </a:xfrm>
          <a:prstGeom prst="rect">
            <a:avLst/>
          </a:prstGeom>
        </p:spPr>
        <p:txBody>
          <a:bodyPr wrap="square">
            <a:spAutoFit/>
          </a:bodyPr>
          <a:lstStyle/>
          <a:p>
            <a:r>
              <a:rPr lang="en-US" b="1" dirty="0">
                <a:solidFill>
                  <a:schemeClr val="bg2">
                    <a:lumMod val="75000"/>
                  </a:schemeClr>
                </a:solidFill>
                <a:latin typeface="Helvetica Neue"/>
              </a:rPr>
              <a:t>MAP of Hyderabad showing the location of subway stations :-</a:t>
            </a:r>
            <a:endParaRPr lang="en-US" b="1" i="0" dirty="0">
              <a:solidFill>
                <a:schemeClr val="bg2">
                  <a:lumMod val="75000"/>
                </a:schemeClr>
              </a:solidFill>
              <a:effectLst/>
              <a:latin typeface="Helvetica Neue"/>
            </a:endParaRPr>
          </a:p>
        </p:txBody>
      </p:sp>
      <p:pic>
        <p:nvPicPr>
          <p:cNvPr id="3" name="Picture 2">
            <a:extLst>
              <a:ext uri="{FF2B5EF4-FFF2-40B4-BE49-F238E27FC236}">
                <a16:creationId xmlns:a16="http://schemas.microsoft.com/office/drawing/2014/main" id="{1EF8C203-21EE-442A-B06A-9B81DCEB42B4}"/>
              </a:ext>
            </a:extLst>
          </p:cNvPr>
          <p:cNvPicPr>
            <a:picLocks noChangeAspect="1"/>
          </p:cNvPicPr>
          <p:nvPr/>
        </p:nvPicPr>
        <p:blipFill>
          <a:blip r:embed="rId2"/>
          <a:stretch>
            <a:fillRect/>
          </a:stretch>
        </p:blipFill>
        <p:spPr>
          <a:xfrm>
            <a:off x="1050524" y="1184726"/>
            <a:ext cx="10357282" cy="5590115"/>
          </a:xfrm>
          <a:prstGeom prst="rect">
            <a:avLst/>
          </a:prstGeom>
        </p:spPr>
      </p:pic>
    </p:spTree>
    <p:extLst>
      <p:ext uri="{BB962C8B-B14F-4D97-AF65-F5344CB8AC3E}">
        <p14:creationId xmlns:p14="http://schemas.microsoft.com/office/powerpoint/2010/main" val="186079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E16DCE-C131-437A-8563-CA440236AC8B}"/>
              </a:ext>
            </a:extLst>
          </p:cNvPr>
          <p:cNvSpPr/>
          <p:nvPr/>
        </p:nvSpPr>
        <p:spPr>
          <a:xfrm>
            <a:off x="4218226" y="701335"/>
            <a:ext cx="2688602" cy="523220"/>
          </a:xfrm>
          <a:prstGeom prst="rect">
            <a:avLst/>
          </a:prstGeom>
        </p:spPr>
        <p:txBody>
          <a:bodyPr wrap="square">
            <a:spAutoFit/>
          </a:bodyPr>
          <a:lstStyle/>
          <a:p>
            <a:r>
              <a:rPr lang="en-IN" sz="2800" dirty="0">
                <a:solidFill>
                  <a:schemeClr val="tx2">
                    <a:lumMod val="50000"/>
                  </a:schemeClr>
                </a:solidFill>
                <a:latin typeface="HelveticaNeue"/>
              </a:rPr>
              <a:t>Report Content </a:t>
            </a:r>
            <a:endParaRPr lang="en-IN" sz="2800" dirty="0">
              <a:solidFill>
                <a:schemeClr val="tx2">
                  <a:lumMod val="50000"/>
                </a:schemeClr>
              </a:solidFill>
            </a:endParaRPr>
          </a:p>
        </p:txBody>
      </p:sp>
      <p:sp>
        <p:nvSpPr>
          <p:cNvPr id="4" name="Rectangle 3">
            <a:extLst>
              <a:ext uri="{FF2B5EF4-FFF2-40B4-BE49-F238E27FC236}">
                <a16:creationId xmlns:a16="http://schemas.microsoft.com/office/drawing/2014/main" id="{ACF6542B-CA77-4CC5-967F-B033BAA7625F}"/>
              </a:ext>
            </a:extLst>
          </p:cNvPr>
          <p:cNvSpPr/>
          <p:nvPr/>
        </p:nvSpPr>
        <p:spPr>
          <a:xfrm>
            <a:off x="2817181" y="1337595"/>
            <a:ext cx="7809390" cy="4819070"/>
          </a:xfrm>
          <a:prstGeom prst="rect">
            <a:avLst/>
          </a:prstGeom>
        </p:spPr>
        <p:txBody>
          <a:bodyPr wrap="square">
            <a:spAutoFit/>
          </a:bodyPr>
          <a:lstStyle/>
          <a:p>
            <a:r>
              <a:rPr lang="en-IN" dirty="0">
                <a:solidFill>
                  <a:schemeClr val="tx2">
                    <a:lumMod val="50000"/>
                  </a:schemeClr>
                </a:solidFill>
                <a:latin typeface="HelveticaNeue"/>
              </a:rPr>
              <a:t>1. Introduction Section :</a:t>
            </a:r>
          </a:p>
          <a:p>
            <a:r>
              <a:rPr lang="en-US" dirty="0">
                <a:solidFill>
                  <a:schemeClr val="tx2">
                    <a:lumMod val="50000"/>
                  </a:schemeClr>
                </a:solidFill>
                <a:latin typeface="HelveticaNeue"/>
              </a:rPr>
              <a:t>⁃ The “business problem” to be solved by this project and who may be interested.</a:t>
            </a:r>
          </a:p>
          <a:p>
            <a:r>
              <a:rPr lang="en-IN" dirty="0">
                <a:solidFill>
                  <a:schemeClr val="tx2">
                    <a:lumMod val="50000"/>
                  </a:schemeClr>
                </a:solidFill>
                <a:latin typeface="HelveticaNeue"/>
              </a:rPr>
              <a:t>2. Data Section:</a:t>
            </a:r>
          </a:p>
          <a:p>
            <a:r>
              <a:rPr lang="en-US" dirty="0">
                <a:solidFill>
                  <a:schemeClr val="tx2">
                    <a:lumMod val="50000"/>
                  </a:schemeClr>
                </a:solidFill>
                <a:latin typeface="HelveticaNeue"/>
              </a:rPr>
              <a:t>⁃ Describe Data requirements and Sources needed to solve the problem</a:t>
            </a:r>
          </a:p>
          <a:p>
            <a:r>
              <a:rPr lang="en-IN" dirty="0">
                <a:solidFill>
                  <a:schemeClr val="tx2">
                    <a:lumMod val="50000"/>
                  </a:schemeClr>
                </a:solidFill>
                <a:latin typeface="HelveticaNeue"/>
              </a:rPr>
              <a:t>3. Methodology section:</a:t>
            </a:r>
          </a:p>
          <a:p>
            <a:r>
              <a:rPr lang="en-US" dirty="0">
                <a:solidFill>
                  <a:schemeClr val="tx2">
                    <a:lumMod val="50000"/>
                  </a:schemeClr>
                </a:solidFill>
                <a:latin typeface="HelveticaNeue"/>
              </a:rPr>
              <a:t>⁃ Main component of the report - Execute data processing, describe/discuss any</a:t>
            </a:r>
          </a:p>
          <a:p>
            <a:r>
              <a:rPr lang="en-US" dirty="0">
                <a:solidFill>
                  <a:schemeClr val="tx2">
                    <a:lumMod val="50000"/>
                  </a:schemeClr>
                </a:solidFill>
                <a:latin typeface="HelveticaNeue"/>
              </a:rPr>
              <a:t>exploratory data analysis and/or inferential statistical testing performed, and/or</a:t>
            </a:r>
          </a:p>
          <a:p>
            <a:r>
              <a:rPr lang="en-IN" dirty="0">
                <a:solidFill>
                  <a:schemeClr val="tx2">
                    <a:lumMod val="50000"/>
                  </a:schemeClr>
                </a:solidFill>
                <a:latin typeface="HelveticaNeue"/>
              </a:rPr>
              <a:t>machine learnings used.</a:t>
            </a:r>
          </a:p>
          <a:p>
            <a:r>
              <a:rPr lang="en-IN" dirty="0">
                <a:solidFill>
                  <a:schemeClr val="tx2">
                    <a:lumMod val="50000"/>
                  </a:schemeClr>
                </a:solidFill>
                <a:latin typeface="HelveticaNeue"/>
              </a:rPr>
              <a:t>4. Results section:</a:t>
            </a:r>
          </a:p>
          <a:p>
            <a:r>
              <a:rPr lang="en-US" dirty="0">
                <a:solidFill>
                  <a:schemeClr val="tx2">
                    <a:lumMod val="50000"/>
                  </a:schemeClr>
                </a:solidFill>
                <a:latin typeface="HelveticaNeue"/>
              </a:rPr>
              <a:t>⁃ Discussion of the results and finding of answer</a:t>
            </a:r>
          </a:p>
          <a:p>
            <a:r>
              <a:rPr lang="en-IN" dirty="0">
                <a:solidFill>
                  <a:schemeClr val="tx2">
                    <a:lumMod val="50000"/>
                  </a:schemeClr>
                </a:solidFill>
                <a:latin typeface="HelveticaNeue"/>
              </a:rPr>
              <a:t>5. Discussion section:</a:t>
            </a:r>
          </a:p>
          <a:p>
            <a:r>
              <a:rPr lang="en-US" dirty="0">
                <a:solidFill>
                  <a:schemeClr val="tx2">
                    <a:lumMod val="50000"/>
                  </a:schemeClr>
                </a:solidFill>
                <a:latin typeface="HelveticaNeue"/>
              </a:rPr>
              <a:t>⁃ Discussion of observations noted and any recommendations</a:t>
            </a:r>
          </a:p>
          <a:p>
            <a:r>
              <a:rPr lang="en-IN" dirty="0">
                <a:solidFill>
                  <a:schemeClr val="tx2">
                    <a:lumMod val="50000"/>
                  </a:schemeClr>
                </a:solidFill>
                <a:latin typeface="HelveticaNeue"/>
              </a:rPr>
              <a:t>6. Conclusion section:</a:t>
            </a:r>
          </a:p>
          <a:p>
            <a:r>
              <a:rPr lang="en-IN" dirty="0">
                <a:solidFill>
                  <a:schemeClr val="tx2">
                    <a:lumMod val="50000"/>
                  </a:schemeClr>
                </a:solidFill>
                <a:latin typeface="HelveticaNeue"/>
              </a:rPr>
              <a:t>⁃ Answer chosen and conclusions.</a:t>
            </a:r>
            <a:endParaRPr lang="en-IN" dirty="0">
              <a:solidFill>
                <a:schemeClr val="tx2">
                  <a:lumMod val="50000"/>
                </a:schemeClr>
              </a:solidFill>
            </a:endParaRPr>
          </a:p>
        </p:txBody>
      </p:sp>
    </p:spTree>
    <p:extLst>
      <p:ext uri="{BB962C8B-B14F-4D97-AF65-F5344CB8AC3E}">
        <p14:creationId xmlns:p14="http://schemas.microsoft.com/office/powerpoint/2010/main" val="22675315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95B0F02-130C-432F-88FA-46DB03A31717}"/>
              </a:ext>
            </a:extLst>
          </p:cNvPr>
          <p:cNvPicPr>
            <a:picLocks noChangeAspect="1"/>
          </p:cNvPicPr>
          <p:nvPr/>
        </p:nvPicPr>
        <p:blipFill>
          <a:blip r:embed="rId2"/>
          <a:stretch>
            <a:fillRect/>
          </a:stretch>
        </p:blipFill>
        <p:spPr>
          <a:xfrm>
            <a:off x="1171888" y="1296139"/>
            <a:ext cx="9147559" cy="5175682"/>
          </a:xfrm>
          <a:prstGeom prst="rect">
            <a:avLst/>
          </a:prstGeom>
        </p:spPr>
      </p:pic>
      <p:sp>
        <p:nvSpPr>
          <p:cNvPr id="3" name="Rectangle 2">
            <a:extLst>
              <a:ext uri="{FF2B5EF4-FFF2-40B4-BE49-F238E27FC236}">
                <a16:creationId xmlns:a16="http://schemas.microsoft.com/office/drawing/2014/main" id="{9EE1FA26-E9FD-48F3-AC96-237465FC2129}"/>
              </a:ext>
            </a:extLst>
          </p:cNvPr>
          <p:cNvSpPr/>
          <p:nvPr/>
        </p:nvSpPr>
        <p:spPr>
          <a:xfrm>
            <a:off x="1511436" y="785220"/>
            <a:ext cx="7073272" cy="369332"/>
          </a:xfrm>
          <a:prstGeom prst="rect">
            <a:avLst/>
          </a:prstGeom>
        </p:spPr>
        <p:txBody>
          <a:bodyPr wrap="square">
            <a:spAutoFit/>
          </a:bodyPr>
          <a:lstStyle/>
          <a:p>
            <a:r>
              <a:rPr lang="en-US" dirty="0" err="1">
                <a:solidFill>
                  <a:schemeClr val="bg2">
                    <a:lumMod val="75000"/>
                  </a:schemeClr>
                </a:solidFill>
                <a:latin typeface="HelveticaNeue"/>
              </a:rPr>
              <a:t>Appartments</a:t>
            </a:r>
            <a:r>
              <a:rPr lang="en-US" dirty="0">
                <a:solidFill>
                  <a:schemeClr val="bg2">
                    <a:lumMod val="75000"/>
                  </a:schemeClr>
                </a:solidFill>
                <a:latin typeface="HelveticaNeue"/>
              </a:rPr>
              <a:t> for rent (blue color) and Metro Stations (red color)</a:t>
            </a:r>
            <a:endParaRPr lang="en-IN" dirty="0">
              <a:solidFill>
                <a:schemeClr val="bg2">
                  <a:lumMod val="75000"/>
                </a:schemeClr>
              </a:solidFill>
            </a:endParaRPr>
          </a:p>
        </p:txBody>
      </p:sp>
    </p:spTree>
    <p:extLst>
      <p:ext uri="{BB962C8B-B14F-4D97-AF65-F5344CB8AC3E}">
        <p14:creationId xmlns:p14="http://schemas.microsoft.com/office/powerpoint/2010/main" val="1991020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CD9BBD8-40AD-422B-A6ED-A0BC37F93526}"/>
              </a:ext>
            </a:extLst>
          </p:cNvPr>
          <p:cNvSpPr/>
          <p:nvPr/>
        </p:nvSpPr>
        <p:spPr>
          <a:xfrm>
            <a:off x="1463147" y="1625068"/>
            <a:ext cx="4094274" cy="369332"/>
          </a:xfrm>
          <a:prstGeom prst="rect">
            <a:avLst/>
          </a:prstGeom>
        </p:spPr>
        <p:txBody>
          <a:bodyPr wrap="square">
            <a:spAutoFit/>
          </a:bodyPr>
          <a:lstStyle/>
          <a:p>
            <a:r>
              <a:rPr lang="en-IN" dirty="0">
                <a:solidFill>
                  <a:schemeClr val="bg2">
                    <a:lumMod val="75000"/>
                  </a:schemeClr>
                </a:solidFill>
                <a:latin typeface="HelveticaNeue"/>
              </a:rPr>
              <a:t>Venues in Cluster 2</a:t>
            </a:r>
            <a:endParaRPr lang="en-IN" dirty="0">
              <a:solidFill>
                <a:schemeClr val="bg2">
                  <a:lumMod val="75000"/>
                </a:schemeClr>
              </a:solidFill>
            </a:endParaRPr>
          </a:p>
        </p:txBody>
      </p:sp>
      <p:sp>
        <p:nvSpPr>
          <p:cNvPr id="3" name="Rectangle 2">
            <a:extLst>
              <a:ext uri="{FF2B5EF4-FFF2-40B4-BE49-F238E27FC236}">
                <a16:creationId xmlns:a16="http://schemas.microsoft.com/office/drawing/2014/main" id="{7D3F36F6-C43A-4AF3-9C9A-9132F49B9D54}"/>
              </a:ext>
            </a:extLst>
          </p:cNvPr>
          <p:cNvSpPr/>
          <p:nvPr/>
        </p:nvSpPr>
        <p:spPr>
          <a:xfrm>
            <a:off x="1463147" y="1087059"/>
            <a:ext cx="3326552" cy="369332"/>
          </a:xfrm>
          <a:prstGeom prst="rect">
            <a:avLst/>
          </a:prstGeom>
        </p:spPr>
        <p:txBody>
          <a:bodyPr wrap="none">
            <a:spAutoFit/>
          </a:bodyPr>
          <a:lstStyle/>
          <a:p>
            <a:r>
              <a:rPr lang="en-US" b="1" dirty="0">
                <a:solidFill>
                  <a:srgbClr val="000000"/>
                </a:solidFill>
                <a:latin typeface="Helvetica Neue"/>
              </a:rPr>
              <a:t>Select the apartment for rent</a:t>
            </a:r>
            <a:endParaRPr lang="en-US" b="1" i="0" dirty="0">
              <a:solidFill>
                <a:srgbClr val="000000"/>
              </a:solidFill>
              <a:effectLst/>
              <a:latin typeface="Helvetica Neue"/>
            </a:endParaRPr>
          </a:p>
        </p:txBody>
      </p:sp>
      <p:pic>
        <p:nvPicPr>
          <p:cNvPr id="4" name="Picture 3">
            <a:extLst>
              <a:ext uri="{FF2B5EF4-FFF2-40B4-BE49-F238E27FC236}">
                <a16:creationId xmlns:a16="http://schemas.microsoft.com/office/drawing/2014/main" id="{1D499489-D70D-47F3-8D99-CD3305E0EBF2}"/>
              </a:ext>
            </a:extLst>
          </p:cNvPr>
          <p:cNvPicPr>
            <a:picLocks noChangeAspect="1"/>
          </p:cNvPicPr>
          <p:nvPr/>
        </p:nvPicPr>
        <p:blipFill>
          <a:blip r:embed="rId2"/>
          <a:stretch>
            <a:fillRect/>
          </a:stretch>
        </p:blipFill>
        <p:spPr>
          <a:xfrm>
            <a:off x="705631" y="1994400"/>
            <a:ext cx="10023222" cy="4604073"/>
          </a:xfrm>
          <a:prstGeom prst="rect">
            <a:avLst/>
          </a:prstGeom>
        </p:spPr>
      </p:pic>
    </p:spTree>
    <p:extLst>
      <p:ext uri="{BB962C8B-B14F-4D97-AF65-F5344CB8AC3E}">
        <p14:creationId xmlns:p14="http://schemas.microsoft.com/office/powerpoint/2010/main" val="24205014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213856B-87B1-4CF3-AB61-DAC2F519E8C0}"/>
              </a:ext>
            </a:extLst>
          </p:cNvPr>
          <p:cNvSpPr/>
          <p:nvPr/>
        </p:nvSpPr>
        <p:spPr>
          <a:xfrm>
            <a:off x="1399027" y="1193592"/>
            <a:ext cx="2185278" cy="369332"/>
          </a:xfrm>
          <a:prstGeom prst="rect">
            <a:avLst/>
          </a:prstGeom>
        </p:spPr>
        <p:txBody>
          <a:bodyPr wrap="none">
            <a:spAutoFit/>
          </a:bodyPr>
          <a:lstStyle/>
          <a:p>
            <a:r>
              <a:rPr lang="en-IN" dirty="0">
                <a:solidFill>
                  <a:schemeClr val="bg2">
                    <a:lumMod val="75000"/>
                  </a:schemeClr>
                </a:solidFill>
                <a:latin typeface="HelveticaNeue"/>
              </a:rPr>
              <a:t>Venues in Cluster 3</a:t>
            </a:r>
            <a:endParaRPr lang="en-IN" dirty="0">
              <a:solidFill>
                <a:schemeClr val="bg2">
                  <a:lumMod val="75000"/>
                </a:schemeClr>
              </a:solidFill>
            </a:endParaRPr>
          </a:p>
        </p:txBody>
      </p:sp>
      <p:pic>
        <p:nvPicPr>
          <p:cNvPr id="3" name="Picture 2">
            <a:extLst>
              <a:ext uri="{FF2B5EF4-FFF2-40B4-BE49-F238E27FC236}">
                <a16:creationId xmlns:a16="http://schemas.microsoft.com/office/drawing/2014/main" id="{3F59A1C9-F42A-43E5-8302-499F947473BF}"/>
              </a:ext>
            </a:extLst>
          </p:cNvPr>
          <p:cNvPicPr>
            <a:picLocks noChangeAspect="1"/>
          </p:cNvPicPr>
          <p:nvPr/>
        </p:nvPicPr>
        <p:blipFill>
          <a:blip r:embed="rId2"/>
          <a:stretch>
            <a:fillRect/>
          </a:stretch>
        </p:blipFill>
        <p:spPr>
          <a:xfrm>
            <a:off x="1189608" y="1662213"/>
            <a:ext cx="9131489" cy="4907264"/>
          </a:xfrm>
          <a:prstGeom prst="rect">
            <a:avLst/>
          </a:prstGeom>
        </p:spPr>
      </p:pic>
    </p:spTree>
    <p:extLst>
      <p:ext uri="{BB962C8B-B14F-4D97-AF65-F5344CB8AC3E}">
        <p14:creationId xmlns:p14="http://schemas.microsoft.com/office/powerpoint/2010/main" val="7623853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C193C6-B4A4-4DFB-8378-D3651F9E4A74}"/>
              </a:ext>
            </a:extLst>
          </p:cNvPr>
          <p:cNvSpPr/>
          <p:nvPr/>
        </p:nvSpPr>
        <p:spPr>
          <a:xfrm>
            <a:off x="1316853" y="1443841"/>
            <a:ext cx="9496149" cy="4524315"/>
          </a:xfrm>
          <a:prstGeom prst="rect">
            <a:avLst/>
          </a:prstGeom>
        </p:spPr>
        <p:txBody>
          <a:bodyPr wrap="square">
            <a:spAutoFit/>
          </a:bodyPr>
          <a:lstStyle/>
          <a:p>
            <a:r>
              <a:rPr lang="en-US" b="1" dirty="0">
                <a:solidFill>
                  <a:srgbClr val="000000"/>
                </a:solidFill>
                <a:latin typeface="Helvetica Neue"/>
              </a:rPr>
              <a:t>Apartment Selection :-</a:t>
            </a:r>
          </a:p>
          <a:p>
            <a:endParaRPr lang="en-US" dirty="0">
              <a:solidFill>
                <a:srgbClr val="000000"/>
              </a:solidFill>
              <a:latin typeface="Helvetica Neue"/>
            </a:endParaRPr>
          </a:p>
          <a:p>
            <a:r>
              <a:rPr lang="en-US" dirty="0">
                <a:solidFill>
                  <a:srgbClr val="000000"/>
                </a:solidFill>
                <a:latin typeface="Helvetica Neue"/>
              </a:rPr>
              <a:t>Using the "one map" above, I was able to explore all possibilities since the popups provide the information needed for a good decision.</a:t>
            </a:r>
          </a:p>
          <a:p>
            <a:endParaRPr lang="en-US" dirty="0">
              <a:solidFill>
                <a:srgbClr val="000000"/>
              </a:solidFill>
              <a:latin typeface="Helvetica Neue"/>
            </a:endParaRPr>
          </a:p>
          <a:p>
            <a:r>
              <a:rPr lang="en-US" dirty="0">
                <a:solidFill>
                  <a:srgbClr val="000000"/>
                </a:solidFill>
                <a:latin typeface="Helvetica Neue"/>
              </a:rPr>
              <a:t>Apartment 1 rent cost is 15,000 slightly above the budget. Apt 1 is located 400 meters from subway station. One can walk to work place and use subway for other places </a:t>
            </a:r>
            <a:r>
              <a:rPr lang="en-US" dirty="0" err="1">
                <a:solidFill>
                  <a:srgbClr val="000000"/>
                </a:solidFill>
                <a:latin typeface="Helvetica Neue"/>
              </a:rPr>
              <a:t>aroung</a:t>
            </a:r>
            <a:r>
              <a:rPr lang="en-US" dirty="0">
                <a:solidFill>
                  <a:srgbClr val="000000"/>
                </a:solidFill>
                <a:latin typeface="Helvetica Neue"/>
              </a:rPr>
              <a:t>. Venues for this apt are as of Cluster 2 and it is located in a fine district in the East side of </a:t>
            </a:r>
            <a:r>
              <a:rPr lang="en-US" dirty="0" err="1">
                <a:solidFill>
                  <a:srgbClr val="000000"/>
                </a:solidFill>
                <a:latin typeface="Helvetica Neue"/>
              </a:rPr>
              <a:t>RTC_X_Roads</a:t>
            </a:r>
            <a:r>
              <a:rPr lang="en-US" dirty="0">
                <a:solidFill>
                  <a:srgbClr val="000000"/>
                </a:solidFill>
                <a:latin typeface="Helvetica Neue"/>
              </a:rPr>
              <a:t>. </a:t>
            </a:r>
          </a:p>
          <a:p>
            <a:endParaRPr lang="en-US" dirty="0">
              <a:solidFill>
                <a:srgbClr val="000000"/>
              </a:solidFill>
              <a:latin typeface="Helvetica Neue"/>
            </a:endParaRPr>
          </a:p>
          <a:p>
            <a:r>
              <a:rPr lang="en-US" dirty="0">
                <a:solidFill>
                  <a:srgbClr val="000000"/>
                </a:solidFill>
                <a:latin typeface="Helvetica Neue"/>
              </a:rPr>
              <a:t>Apartment 2 rent cost is 12,000, just under the budget. Apt 2 is located 60 meters from subway station but one will have to ride the subway daily to work , possibly 40-60 min ride. Venues for this apt are as of Cluster 3. Based on current Hyderabad venues, I feel that Cluster 2 type of venues is a closer resemblance to the current place. That means that APARTMENT 1 is a better choice since the extra monthly rent is worth the conveniences it provides</a:t>
            </a:r>
            <a:endParaRPr lang="en-US" b="0" i="0" dirty="0">
              <a:solidFill>
                <a:srgbClr val="000000"/>
              </a:solidFill>
              <a:effectLst/>
              <a:latin typeface="Helvetica Neue"/>
            </a:endParaRPr>
          </a:p>
        </p:txBody>
      </p:sp>
    </p:spTree>
    <p:extLst>
      <p:ext uri="{BB962C8B-B14F-4D97-AF65-F5344CB8AC3E}">
        <p14:creationId xmlns:p14="http://schemas.microsoft.com/office/powerpoint/2010/main" val="41512932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1954A9A-BE17-4AF4-BCF6-572270D07755}"/>
              </a:ext>
            </a:extLst>
          </p:cNvPr>
          <p:cNvSpPr/>
          <p:nvPr/>
        </p:nvSpPr>
        <p:spPr>
          <a:xfrm>
            <a:off x="4167920" y="518889"/>
            <a:ext cx="3315956" cy="523220"/>
          </a:xfrm>
          <a:prstGeom prst="rect">
            <a:avLst/>
          </a:prstGeom>
        </p:spPr>
        <p:txBody>
          <a:bodyPr wrap="square">
            <a:spAutoFit/>
          </a:bodyPr>
          <a:lstStyle/>
          <a:p>
            <a:r>
              <a:rPr lang="en-IN" sz="2800" b="1" dirty="0">
                <a:solidFill>
                  <a:srgbClr val="000000"/>
                </a:solidFill>
                <a:latin typeface="Helvetica Neue"/>
              </a:rPr>
              <a:t>5. Discussion</a:t>
            </a:r>
            <a:endParaRPr lang="en-IN" sz="2800" b="1" i="0" dirty="0">
              <a:solidFill>
                <a:srgbClr val="000000"/>
              </a:solidFill>
              <a:effectLst/>
              <a:latin typeface="Helvetica Neue"/>
            </a:endParaRPr>
          </a:p>
        </p:txBody>
      </p:sp>
      <p:sp>
        <p:nvSpPr>
          <p:cNvPr id="3" name="Rectangle 2">
            <a:extLst>
              <a:ext uri="{FF2B5EF4-FFF2-40B4-BE49-F238E27FC236}">
                <a16:creationId xmlns:a16="http://schemas.microsoft.com/office/drawing/2014/main" id="{EC66F563-BF61-44E1-9B59-903A41ABC9C2}"/>
              </a:ext>
            </a:extLst>
          </p:cNvPr>
          <p:cNvSpPr/>
          <p:nvPr/>
        </p:nvSpPr>
        <p:spPr>
          <a:xfrm>
            <a:off x="1352365" y="1788319"/>
            <a:ext cx="7827146" cy="3416320"/>
          </a:xfrm>
          <a:prstGeom prst="rect">
            <a:avLst/>
          </a:prstGeom>
        </p:spPr>
        <p:txBody>
          <a:bodyPr wrap="square">
            <a:spAutoFit/>
          </a:bodyPr>
          <a:lstStyle/>
          <a:p>
            <a:r>
              <a:rPr lang="en-US" dirty="0">
                <a:solidFill>
                  <a:srgbClr val="000000"/>
                </a:solidFill>
                <a:latin typeface="Helvetica Neue"/>
              </a:rPr>
              <a:t>In general, I am positively impressed with the overall organization, content and lab works presented during the Coursera IBM Certification Course</a:t>
            </a:r>
          </a:p>
          <a:p>
            <a:endParaRPr lang="en-US" dirty="0">
              <a:solidFill>
                <a:srgbClr val="000000"/>
              </a:solidFill>
              <a:latin typeface="Helvetica Neue"/>
            </a:endParaRPr>
          </a:p>
          <a:p>
            <a:r>
              <a:rPr lang="en-US" dirty="0">
                <a:solidFill>
                  <a:srgbClr val="000000"/>
                </a:solidFill>
                <a:latin typeface="Helvetica Neue"/>
              </a:rPr>
              <a:t>I feel this Capstone project presented me a great opportunity to practice and apply the Data Science tools and methodologies learned.</a:t>
            </a:r>
          </a:p>
          <a:p>
            <a:endParaRPr lang="en-US" dirty="0">
              <a:solidFill>
                <a:srgbClr val="000000"/>
              </a:solidFill>
              <a:latin typeface="Helvetica Neue"/>
            </a:endParaRPr>
          </a:p>
          <a:p>
            <a:r>
              <a:rPr lang="en-US" dirty="0">
                <a:solidFill>
                  <a:srgbClr val="000000"/>
                </a:solidFill>
                <a:latin typeface="Helvetica Neue"/>
              </a:rPr>
              <a:t>I have created a good project that I can present as an example to show my potential.</a:t>
            </a:r>
          </a:p>
          <a:p>
            <a:endParaRPr lang="en-US" dirty="0">
              <a:solidFill>
                <a:srgbClr val="000000"/>
              </a:solidFill>
              <a:latin typeface="Helvetica Neue"/>
            </a:endParaRPr>
          </a:p>
          <a:p>
            <a:r>
              <a:rPr lang="en-US" dirty="0">
                <a:solidFill>
                  <a:srgbClr val="000000"/>
                </a:solidFill>
                <a:latin typeface="Helvetica Neue"/>
              </a:rPr>
              <a:t>I feel I have acquired a good starting point to become a professional Data Scientist and I will continue exploring to creating examples of practical cases.</a:t>
            </a:r>
            <a:endParaRPr lang="en-US" b="0" i="0" dirty="0">
              <a:solidFill>
                <a:srgbClr val="000000"/>
              </a:solidFill>
              <a:effectLst/>
              <a:latin typeface="Helvetica Neue"/>
            </a:endParaRPr>
          </a:p>
        </p:txBody>
      </p:sp>
    </p:spTree>
    <p:extLst>
      <p:ext uri="{BB962C8B-B14F-4D97-AF65-F5344CB8AC3E}">
        <p14:creationId xmlns:p14="http://schemas.microsoft.com/office/powerpoint/2010/main" val="20287318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E9914F3-2A44-4877-B85B-014398BCAA46}"/>
              </a:ext>
            </a:extLst>
          </p:cNvPr>
          <p:cNvSpPr/>
          <p:nvPr/>
        </p:nvSpPr>
        <p:spPr>
          <a:xfrm>
            <a:off x="4080942" y="669810"/>
            <a:ext cx="4030116" cy="584775"/>
          </a:xfrm>
          <a:prstGeom prst="rect">
            <a:avLst/>
          </a:prstGeom>
        </p:spPr>
        <p:txBody>
          <a:bodyPr wrap="square">
            <a:spAutoFit/>
          </a:bodyPr>
          <a:lstStyle/>
          <a:p>
            <a:r>
              <a:rPr lang="en-IN" sz="3200" b="1" dirty="0">
                <a:solidFill>
                  <a:srgbClr val="000000"/>
                </a:solidFill>
                <a:latin typeface="Helvetica Neue"/>
              </a:rPr>
              <a:t>6. Conclusion</a:t>
            </a:r>
            <a:endParaRPr lang="en-IN" sz="3200" b="1" i="0" dirty="0">
              <a:solidFill>
                <a:srgbClr val="000000"/>
              </a:solidFill>
              <a:effectLst/>
              <a:latin typeface="Helvetica Neue"/>
            </a:endParaRPr>
          </a:p>
        </p:txBody>
      </p:sp>
      <p:sp>
        <p:nvSpPr>
          <p:cNvPr id="3" name="Rectangle 2">
            <a:extLst>
              <a:ext uri="{FF2B5EF4-FFF2-40B4-BE49-F238E27FC236}">
                <a16:creationId xmlns:a16="http://schemas.microsoft.com/office/drawing/2014/main" id="{C8A286F7-2725-4767-BCD1-EA153E42B302}"/>
              </a:ext>
            </a:extLst>
          </p:cNvPr>
          <p:cNvSpPr/>
          <p:nvPr/>
        </p:nvSpPr>
        <p:spPr>
          <a:xfrm>
            <a:off x="1556550" y="2200234"/>
            <a:ext cx="8395317" cy="3416320"/>
          </a:xfrm>
          <a:prstGeom prst="rect">
            <a:avLst/>
          </a:prstGeom>
        </p:spPr>
        <p:txBody>
          <a:bodyPr wrap="square">
            <a:spAutoFit/>
          </a:bodyPr>
          <a:lstStyle/>
          <a:p>
            <a:r>
              <a:rPr lang="en-US" dirty="0">
                <a:solidFill>
                  <a:srgbClr val="000000"/>
                </a:solidFill>
                <a:latin typeface="Helvetica Neue"/>
              </a:rPr>
              <a:t>I feel rewarded with the efforts, time and money spent. I believe this course with all the topics covered is well worthy of appreciation.</a:t>
            </a:r>
          </a:p>
          <a:p>
            <a:endParaRPr lang="en-US" dirty="0">
              <a:solidFill>
                <a:srgbClr val="000000"/>
              </a:solidFill>
              <a:latin typeface="Helvetica Neue"/>
            </a:endParaRPr>
          </a:p>
          <a:p>
            <a:r>
              <a:rPr lang="en-US" dirty="0">
                <a:solidFill>
                  <a:srgbClr val="000000"/>
                </a:solidFill>
                <a:latin typeface="Helvetica Neue"/>
              </a:rPr>
              <a:t>This project has shown me a practical application to resolve a real situation that has impacting personal and financial impact using Data Science tools.</a:t>
            </a:r>
          </a:p>
          <a:p>
            <a:endParaRPr lang="en-US" dirty="0">
              <a:solidFill>
                <a:srgbClr val="000000"/>
              </a:solidFill>
              <a:latin typeface="Helvetica Neue"/>
            </a:endParaRPr>
          </a:p>
          <a:p>
            <a:r>
              <a:rPr lang="en-US" dirty="0">
                <a:solidFill>
                  <a:srgbClr val="000000"/>
                </a:solidFill>
                <a:latin typeface="Helvetica Neue"/>
              </a:rPr>
              <a:t>The mapping with Folium is a very powerful technique to consolidate information and make the analysis and decision thoroughly and with confidence. I would recommend for use in similar situations.</a:t>
            </a:r>
          </a:p>
          <a:p>
            <a:endParaRPr lang="en-US" dirty="0">
              <a:solidFill>
                <a:srgbClr val="000000"/>
              </a:solidFill>
              <a:latin typeface="Helvetica Neue"/>
            </a:endParaRPr>
          </a:p>
          <a:p>
            <a:r>
              <a:rPr lang="en-US" dirty="0">
                <a:solidFill>
                  <a:srgbClr val="000000"/>
                </a:solidFill>
                <a:latin typeface="Helvetica Neue"/>
              </a:rPr>
              <a:t>One must keep abreast of new tools for DS that continue to appear for application in several business fields</a:t>
            </a:r>
            <a:endParaRPr lang="en-US" b="0" i="0" dirty="0">
              <a:solidFill>
                <a:srgbClr val="000000"/>
              </a:solidFill>
              <a:effectLst/>
              <a:latin typeface="Helvetica Neue"/>
            </a:endParaRPr>
          </a:p>
        </p:txBody>
      </p:sp>
    </p:spTree>
    <p:extLst>
      <p:ext uri="{BB962C8B-B14F-4D97-AF65-F5344CB8AC3E}">
        <p14:creationId xmlns:p14="http://schemas.microsoft.com/office/powerpoint/2010/main" val="1451670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092BA5-5F04-45B2-913F-CBA4B74BFAA4}"/>
              </a:ext>
            </a:extLst>
          </p:cNvPr>
          <p:cNvSpPr/>
          <p:nvPr/>
        </p:nvSpPr>
        <p:spPr>
          <a:xfrm>
            <a:off x="3369157" y="2587387"/>
            <a:ext cx="6786898" cy="646331"/>
          </a:xfrm>
          <a:prstGeom prst="rect">
            <a:avLst/>
          </a:prstGeom>
        </p:spPr>
        <p:txBody>
          <a:bodyPr wrap="square">
            <a:spAutoFit/>
          </a:bodyPr>
          <a:lstStyle/>
          <a:p>
            <a:r>
              <a:rPr lang="en-IN" sz="3600" b="1" dirty="0">
                <a:solidFill>
                  <a:srgbClr val="000000"/>
                </a:solidFill>
                <a:latin typeface="Helvetica Neue"/>
              </a:rPr>
              <a:t>Thank You Very Much...</a:t>
            </a:r>
            <a:endParaRPr lang="en-IN" sz="3600" b="1" i="0" dirty="0">
              <a:solidFill>
                <a:srgbClr val="000000"/>
              </a:solidFill>
              <a:effectLst/>
              <a:latin typeface="Helvetica Neue"/>
            </a:endParaRPr>
          </a:p>
        </p:txBody>
      </p:sp>
    </p:spTree>
    <p:extLst>
      <p:ext uri="{BB962C8B-B14F-4D97-AF65-F5344CB8AC3E}">
        <p14:creationId xmlns:p14="http://schemas.microsoft.com/office/powerpoint/2010/main" val="2726178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0F5D2C4-62EA-461C-9496-0BA0845A5F06}"/>
              </a:ext>
            </a:extLst>
          </p:cNvPr>
          <p:cNvSpPr/>
          <p:nvPr/>
        </p:nvSpPr>
        <p:spPr>
          <a:xfrm>
            <a:off x="3817249" y="430113"/>
            <a:ext cx="3906324" cy="707886"/>
          </a:xfrm>
          <a:prstGeom prst="rect">
            <a:avLst/>
          </a:prstGeom>
        </p:spPr>
        <p:txBody>
          <a:bodyPr wrap="square">
            <a:spAutoFit/>
          </a:bodyPr>
          <a:lstStyle/>
          <a:p>
            <a:r>
              <a:rPr lang="en-IN" sz="4000" b="1" dirty="0">
                <a:solidFill>
                  <a:srgbClr val="000000"/>
                </a:solidFill>
                <a:latin typeface="Helvetica Neue"/>
              </a:rPr>
              <a:t>1. Introduction</a:t>
            </a:r>
            <a:endParaRPr lang="en-IN" sz="4000" b="1" i="0" dirty="0">
              <a:solidFill>
                <a:srgbClr val="000000"/>
              </a:solidFill>
              <a:effectLst/>
              <a:latin typeface="Helvetica Neue"/>
            </a:endParaRPr>
          </a:p>
        </p:txBody>
      </p:sp>
      <p:sp>
        <p:nvSpPr>
          <p:cNvPr id="3" name="Rectangle 2">
            <a:extLst>
              <a:ext uri="{FF2B5EF4-FFF2-40B4-BE49-F238E27FC236}">
                <a16:creationId xmlns:a16="http://schemas.microsoft.com/office/drawing/2014/main" id="{9D013796-6888-43E7-9DE4-ABF63B454B37}"/>
              </a:ext>
            </a:extLst>
          </p:cNvPr>
          <p:cNvSpPr/>
          <p:nvPr/>
        </p:nvSpPr>
        <p:spPr>
          <a:xfrm>
            <a:off x="684984" y="1137999"/>
            <a:ext cx="11415279" cy="5355312"/>
          </a:xfrm>
          <a:prstGeom prst="rect">
            <a:avLst/>
          </a:prstGeom>
        </p:spPr>
        <p:txBody>
          <a:bodyPr wrap="square">
            <a:spAutoFit/>
          </a:bodyPr>
          <a:lstStyle/>
          <a:p>
            <a:r>
              <a:rPr lang="en-US" b="1" dirty="0">
                <a:solidFill>
                  <a:srgbClr val="000000"/>
                </a:solidFill>
                <a:latin typeface="inherit"/>
              </a:rPr>
              <a:t>1.1 Description, Scenario, Background and </a:t>
            </a:r>
            <a:r>
              <a:rPr lang="en-US" b="1" dirty="0" err="1">
                <a:solidFill>
                  <a:srgbClr val="000000"/>
                </a:solidFill>
                <a:latin typeface="inherit"/>
              </a:rPr>
              <a:t>Explaination</a:t>
            </a:r>
            <a:r>
              <a:rPr lang="en-US" b="1" dirty="0">
                <a:solidFill>
                  <a:srgbClr val="000000"/>
                </a:solidFill>
                <a:latin typeface="inherit"/>
              </a:rPr>
              <a:t> of the Problem :-</a:t>
            </a:r>
          </a:p>
          <a:p>
            <a:r>
              <a:rPr lang="en-US" dirty="0">
                <a:solidFill>
                  <a:srgbClr val="000000"/>
                </a:solidFill>
                <a:latin typeface="Helvetica Neue"/>
              </a:rPr>
              <a:t>Presently, I am pursuing my graduation in Computer Science and Engineering Stream and working on the areas of Data Science. I live in Hyderabad, India. I currently live within walking distance to RTC X roads and I enjoy many </a:t>
            </a:r>
            <a:r>
              <a:rPr lang="en-US" dirty="0" err="1">
                <a:solidFill>
                  <a:srgbClr val="000000"/>
                </a:solidFill>
                <a:latin typeface="Helvetica Neue"/>
              </a:rPr>
              <a:t>ammenities</a:t>
            </a:r>
            <a:r>
              <a:rPr lang="en-US" dirty="0">
                <a:solidFill>
                  <a:srgbClr val="000000"/>
                </a:solidFill>
                <a:latin typeface="Helvetica Neue"/>
              </a:rPr>
              <a:t> and venues in the area, such as various popular restaurants like </a:t>
            </a:r>
            <a:r>
              <a:rPr lang="en-US" dirty="0" err="1">
                <a:solidFill>
                  <a:srgbClr val="000000"/>
                </a:solidFill>
                <a:latin typeface="Helvetica Neue"/>
              </a:rPr>
              <a:t>Bawarchi</a:t>
            </a:r>
            <a:r>
              <a:rPr lang="en-US" dirty="0">
                <a:solidFill>
                  <a:srgbClr val="000000"/>
                </a:solidFill>
                <a:latin typeface="Helvetica Neue"/>
              </a:rPr>
              <a:t>, cafes, food shops, Pizza Shops and entertainment. I have been offered a great opportunity to work on the certain areas of Data Science at my college with my </a:t>
            </a:r>
            <a:r>
              <a:rPr lang="en-US" dirty="0" err="1">
                <a:solidFill>
                  <a:srgbClr val="000000"/>
                </a:solidFill>
                <a:latin typeface="Helvetica Neue"/>
              </a:rPr>
              <a:t>fello</a:t>
            </a:r>
            <a:r>
              <a:rPr lang="en-US" dirty="0">
                <a:solidFill>
                  <a:srgbClr val="000000"/>
                </a:solidFill>
                <a:latin typeface="Helvetica Neue"/>
              </a:rPr>
              <a:t> students. I am very excited and I want to use this opportunity to practice my learnings in Coursera in order to answer relevant questions arisen. The key question is : How can I find a convenient and enjoyable place similar to mine now in Hyderabad? Certainly, I search about that in Google but the idea is to use and apply myself the learned tools during the course. In order to make a comparison and evaluation of the rental options in RTC X roads, I must set some basis, therefore the apartment in RTC X roads must meet the following things:</a:t>
            </a:r>
          </a:p>
          <a:p>
            <a:pPr>
              <a:buFont typeface="+mj-lt"/>
              <a:buAutoNum type="arabicPeriod"/>
            </a:pPr>
            <a:r>
              <a:rPr lang="en-US" dirty="0">
                <a:solidFill>
                  <a:srgbClr val="000000"/>
                </a:solidFill>
                <a:latin typeface="Helvetica Neue"/>
              </a:rPr>
              <a:t>Apartment must be 2 or 3 bedrooms.</a:t>
            </a:r>
          </a:p>
          <a:p>
            <a:pPr>
              <a:buFont typeface="+mj-lt"/>
              <a:buAutoNum type="arabicPeriod"/>
            </a:pPr>
            <a:r>
              <a:rPr lang="en-US" dirty="0">
                <a:solidFill>
                  <a:srgbClr val="000000"/>
                </a:solidFill>
                <a:latin typeface="Helvetica Neue"/>
              </a:rPr>
              <a:t>Desired location is near a metro station in the RTC X roads and within 2km radius price of rent not exceed RS 15,000/- per month.</a:t>
            </a:r>
          </a:p>
          <a:p>
            <a:pPr>
              <a:buFont typeface="+mj-lt"/>
              <a:buAutoNum type="arabicPeriod"/>
            </a:pPr>
            <a:r>
              <a:rPr lang="en-US" dirty="0">
                <a:solidFill>
                  <a:srgbClr val="000000"/>
                </a:solidFill>
                <a:latin typeface="Helvetica Neue"/>
              </a:rPr>
              <a:t>Top </a:t>
            </a:r>
            <a:r>
              <a:rPr lang="en-US" dirty="0" err="1">
                <a:solidFill>
                  <a:srgbClr val="000000"/>
                </a:solidFill>
                <a:latin typeface="Helvetica Neue"/>
              </a:rPr>
              <a:t>ammenities</a:t>
            </a:r>
            <a:r>
              <a:rPr lang="en-US" dirty="0">
                <a:solidFill>
                  <a:srgbClr val="000000"/>
                </a:solidFill>
                <a:latin typeface="Helvetica Neue"/>
              </a:rPr>
              <a:t> in the selected neighborhood shall be similar to current residence</a:t>
            </a:r>
          </a:p>
          <a:p>
            <a:pPr>
              <a:buFont typeface="+mj-lt"/>
              <a:buAutoNum type="arabicPeriod"/>
            </a:pPr>
            <a:r>
              <a:rPr lang="en-US" dirty="0">
                <a:solidFill>
                  <a:srgbClr val="000000"/>
                </a:solidFill>
                <a:latin typeface="Helvetica Neue"/>
              </a:rPr>
              <a:t>Desirable to have venues such as coffee shops, Family restaurants, Study Halls, gym and food shops as a reference, I have included a map of venues near current residence in Hyderabad.</a:t>
            </a:r>
          </a:p>
          <a:p>
            <a:pPr>
              <a:buFont typeface="+mj-lt"/>
              <a:buAutoNum type="arabicPeriod"/>
            </a:pPr>
            <a:r>
              <a:rPr lang="en-US" dirty="0">
                <a:solidFill>
                  <a:srgbClr val="000000"/>
                </a:solidFill>
                <a:latin typeface="Helvetica Neue"/>
              </a:rPr>
              <a:t>And also to ensure that Super markets, Schools, Study centers, Library are at </a:t>
            </a:r>
            <a:r>
              <a:rPr lang="en-US" dirty="0" err="1">
                <a:solidFill>
                  <a:srgbClr val="000000"/>
                </a:solidFill>
                <a:latin typeface="Helvetica Neue"/>
              </a:rPr>
              <a:t>wakable</a:t>
            </a:r>
            <a:r>
              <a:rPr lang="en-US" dirty="0">
                <a:solidFill>
                  <a:srgbClr val="000000"/>
                </a:solidFill>
                <a:latin typeface="Helvetica Neue"/>
              </a:rPr>
              <a:t> distance. And to ensure that there is no water problem in that particular locality.</a:t>
            </a:r>
            <a:endParaRPr lang="en-US" b="0" i="0" dirty="0">
              <a:solidFill>
                <a:srgbClr val="000000"/>
              </a:solidFill>
              <a:effectLst/>
              <a:latin typeface="Helvetica Neue"/>
            </a:endParaRPr>
          </a:p>
        </p:txBody>
      </p:sp>
    </p:spTree>
    <p:extLst>
      <p:ext uri="{BB962C8B-B14F-4D97-AF65-F5344CB8AC3E}">
        <p14:creationId xmlns:p14="http://schemas.microsoft.com/office/powerpoint/2010/main" val="4253593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EEBF3B3-C42A-4ECC-A52C-0120D3615323}"/>
              </a:ext>
            </a:extLst>
          </p:cNvPr>
          <p:cNvSpPr/>
          <p:nvPr/>
        </p:nvSpPr>
        <p:spPr>
          <a:xfrm>
            <a:off x="1032768" y="1028421"/>
            <a:ext cx="9682579" cy="1477328"/>
          </a:xfrm>
          <a:prstGeom prst="rect">
            <a:avLst/>
          </a:prstGeom>
        </p:spPr>
        <p:txBody>
          <a:bodyPr wrap="square">
            <a:spAutoFit/>
          </a:bodyPr>
          <a:lstStyle/>
          <a:p>
            <a:r>
              <a:rPr lang="en-US" b="1" dirty="0">
                <a:solidFill>
                  <a:srgbClr val="000000"/>
                </a:solidFill>
                <a:latin typeface="inherit"/>
              </a:rPr>
              <a:t>1.2 Challenging problem and Problem to be resolved:</a:t>
            </a:r>
          </a:p>
          <a:p>
            <a:endParaRPr lang="en-US" b="1" dirty="0">
              <a:solidFill>
                <a:srgbClr val="000000"/>
              </a:solidFill>
              <a:latin typeface="inherit"/>
            </a:endParaRPr>
          </a:p>
          <a:p>
            <a:pPr>
              <a:buFont typeface="+mj-lt"/>
              <a:buAutoNum type="arabicPeriod"/>
            </a:pPr>
            <a:r>
              <a:rPr lang="en-US" dirty="0">
                <a:solidFill>
                  <a:srgbClr val="000000"/>
                </a:solidFill>
                <a:latin typeface="Helvetica Neue"/>
              </a:rPr>
              <a:t>Apartment with min 2 bedrooms with monthly rent not to exceed RS 15,000/- </a:t>
            </a:r>
            <a:r>
              <a:rPr lang="en-US" dirty="0" err="1">
                <a:solidFill>
                  <a:srgbClr val="000000"/>
                </a:solidFill>
                <a:latin typeface="Helvetica Neue"/>
              </a:rPr>
              <a:t>permonth</a:t>
            </a:r>
            <a:endParaRPr lang="en-US" dirty="0">
              <a:solidFill>
                <a:srgbClr val="000000"/>
              </a:solidFill>
              <a:latin typeface="Helvetica Neue"/>
            </a:endParaRPr>
          </a:p>
          <a:p>
            <a:pPr>
              <a:buFont typeface="+mj-lt"/>
              <a:buAutoNum type="arabicPeriod"/>
            </a:pPr>
            <a:r>
              <a:rPr lang="en-US" dirty="0">
                <a:solidFill>
                  <a:srgbClr val="000000"/>
                </a:solidFill>
                <a:latin typeface="Helvetica Neue"/>
              </a:rPr>
              <a:t>Unit located within walking distance (2 km) from a metro station in RTC X Roads</a:t>
            </a:r>
          </a:p>
          <a:p>
            <a:pPr>
              <a:buFont typeface="+mj-lt"/>
              <a:buAutoNum type="arabicPeriod"/>
            </a:pPr>
            <a:r>
              <a:rPr lang="en-US" dirty="0">
                <a:solidFill>
                  <a:srgbClr val="000000"/>
                </a:solidFill>
                <a:latin typeface="Helvetica Neue"/>
              </a:rPr>
              <a:t>Area with </a:t>
            </a:r>
            <a:r>
              <a:rPr lang="en-US" dirty="0" err="1">
                <a:solidFill>
                  <a:srgbClr val="000000"/>
                </a:solidFill>
                <a:latin typeface="Helvetica Neue"/>
              </a:rPr>
              <a:t>ammenities</a:t>
            </a:r>
            <a:r>
              <a:rPr lang="en-US" dirty="0">
                <a:solidFill>
                  <a:srgbClr val="000000"/>
                </a:solidFill>
                <a:latin typeface="Helvetica Neue"/>
              </a:rPr>
              <a:t> and venues similar to the ones described for current location</a:t>
            </a:r>
            <a:endParaRPr lang="en-US" b="0" i="0" dirty="0">
              <a:solidFill>
                <a:srgbClr val="000000"/>
              </a:solidFill>
              <a:effectLst/>
              <a:latin typeface="Helvetica Neue"/>
            </a:endParaRPr>
          </a:p>
        </p:txBody>
      </p:sp>
      <p:sp>
        <p:nvSpPr>
          <p:cNvPr id="3" name="Rectangle 2">
            <a:extLst>
              <a:ext uri="{FF2B5EF4-FFF2-40B4-BE49-F238E27FC236}">
                <a16:creationId xmlns:a16="http://schemas.microsoft.com/office/drawing/2014/main" id="{8B8015FD-C490-4F77-8720-C2707B1F3C5D}"/>
              </a:ext>
            </a:extLst>
          </p:cNvPr>
          <p:cNvSpPr/>
          <p:nvPr/>
        </p:nvSpPr>
        <p:spPr>
          <a:xfrm>
            <a:off x="1032769" y="2898027"/>
            <a:ext cx="9144000" cy="2585323"/>
          </a:xfrm>
          <a:prstGeom prst="rect">
            <a:avLst/>
          </a:prstGeom>
        </p:spPr>
        <p:txBody>
          <a:bodyPr wrap="square">
            <a:spAutoFit/>
          </a:bodyPr>
          <a:lstStyle/>
          <a:p>
            <a:r>
              <a:rPr lang="en-US" b="1" dirty="0">
                <a:solidFill>
                  <a:srgbClr val="000000"/>
                </a:solidFill>
                <a:latin typeface="inherit"/>
              </a:rPr>
              <a:t>1.3 Interested and Enthusiast Audience:</a:t>
            </a:r>
          </a:p>
          <a:p>
            <a:endParaRPr lang="en-US" dirty="0">
              <a:solidFill>
                <a:srgbClr val="000000"/>
              </a:solidFill>
              <a:latin typeface="Helvetica Neue"/>
            </a:endParaRPr>
          </a:p>
          <a:p>
            <a:r>
              <a:rPr lang="en-US" dirty="0">
                <a:solidFill>
                  <a:srgbClr val="000000"/>
                </a:solidFill>
                <a:latin typeface="Helvetica Neue"/>
              </a:rPr>
              <a:t>I believe this is a relevant challenge with valid questions for anyone moving to other large cities in India like Hyderabad, Delhi, Mumbai etc. The same methodology can be applied in accordance to demands as applicable. This case is also applicable for anyone interested in exploring starting or locating a new business in any city. Lastly, it can also serve as a good practical exercise to develop Data Science skills. So Interested Audience can think about it and may show their </a:t>
            </a:r>
            <a:r>
              <a:rPr lang="en-US" dirty="0" err="1">
                <a:solidFill>
                  <a:srgbClr val="000000"/>
                </a:solidFill>
                <a:latin typeface="Helvetica Neue"/>
              </a:rPr>
              <a:t>intrests</a:t>
            </a:r>
            <a:r>
              <a:rPr lang="en-US" dirty="0">
                <a:solidFill>
                  <a:srgbClr val="000000"/>
                </a:solidFill>
                <a:latin typeface="Helvetica Neue"/>
              </a:rPr>
              <a:t> accordingly. Those people are highly appreciated :).</a:t>
            </a:r>
            <a:endParaRPr lang="en-US" b="0" i="0" dirty="0">
              <a:solidFill>
                <a:srgbClr val="000000"/>
              </a:solidFill>
              <a:effectLst/>
              <a:latin typeface="Helvetica Neue"/>
            </a:endParaRPr>
          </a:p>
        </p:txBody>
      </p:sp>
    </p:spTree>
    <p:extLst>
      <p:ext uri="{BB962C8B-B14F-4D97-AF65-F5344CB8AC3E}">
        <p14:creationId xmlns:p14="http://schemas.microsoft.com/office/powerpoint/2010/main" val="35262628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CAE599A-CE6E-4312-B574-FA83DE6BF01D}"/>
              </a:ext>
            </a:extLst>
          </p:cNvPr>
          <p:cNvSpPr/>
          <p:nvPr/>
        </p:nvSpPr>
        <p:spPr>
          <a:xfrm>
            <a:off x="4107277" y="137149"/>
            <a:ext cx="4930192" cy="830997"/>
          </a:xfrm>
          <a:prstGeom prst="rect">
            <a:avLst/>
          </a:prstGeom>
        </p:spPr>
        <p:txBody>
          <a:bodyPr wrap="square">
            <a:spAutoFit/>
          </a:bodyPr>
          <a:lstStyle/>
          <a:p>
            <a:r>
              <a:rPr lang="en-IN" sz="4800" b="1" dirty="0">
                <a:solidFill>
                  <a:srgbClr val="000000"/>
                </a:solidFill>
                <a:latin typeface="Helvetica Neue"/>
              </a:rPr>
              <a:t>2. Data</a:t>
            </a:r>
            <a:endParaRPr lang="en-IN" sz="4800" b="1" i="0" dirty="0">
              <a:solidFill>
                <a:srgbClr val="000000"/>
              </a:solidFill>
              <a:effectLst/>
              <a:latin typeface="Helvetica Neue"/>
            </a:endParaRPr>
          </a:p>
        </p:txBody>
      </p:sp>
      <p:sp>
        <p:nvSpPr>
          <p:cNvPr id="3" name="Rectangle 2">
            <a:extLst>
              <a:ext uri="{FF2B5EF4-FFF2-40B4-BE49-F238E27FC236}">
                <a16:creationId xmlns:a16="http://schemas.microsoft.com/office/drawing/2014/main" id="{8EF52711-1D4E-4E61-9333-50B6DAA3EE73}"/>
              </a:ext>
            </a:extLst>
          </p:cNvPr>
          <p:cNvSpPr/>
          <p:nvPr/>
        </p:nvSpPr>
        <p:spPr>
          <a:xfrm>
            <a:off x="1112667" y="1582341"/>
            <a:ext cx="10437181" cy="2031325"/>
          </a:xfrm>
          <a:prstGeom prst="rect">
            <a:avLst/>
          </a:prstGeom>
        </p:spPr>
        <p:txBody>
          <a:bodyPr wrap="square">
            <a:spAutoFit/>
          </a:bodyPr>
          <a:lstStyle/>
          <a:p>
            <a:r>
              <a:rPr lang="en-US" dirty="0">
                <a:solidFill>
                  <a:srgbClr val="000000"/>
                </a:solidFill>
                <a:latin typeface="Helvetica Neue"/>
              </a:rPr>
              <a:t>The Description of the data and its sources that will be used to solve the problem are as follows:</a:t>
            </a:r>
          </a:p>
          <a:p>
            <a:pPr>
              <a:buFont typeface="+mj-lt"/>
              <a:buAutoNum type="arabicPeriod"/>
            </a:pPr>
            <a:r>
              <a:rPr lang="en-US" dirty="0">
                <a:solidFill>
                  <a:srgbClr val="000000"/>
                </a:solidFill>
                <a:latin typeface="Helvetica Neue"/>
              </a:rPr>
              <a:t>List of Boroughs and neighborhoods of RTC X Roads with their geodata (</a:t>
            </a:r>
            <a:r>
              <a:rPr lang="en-US" dirty="0" err="1">
                <a:solidFill>
                  <a:srgbClr val="000000"/>
                </a:solidFill>
                <a:latin typeface="Helvetica Neue"/>
              </a:rPr>
              <a:t>lattitude</a:t>
            </a:r>
            <a:r>
              <a:rPr lang="en-US" dirty="0">
                <a:solidFill>
                  <a:srgbClr val="000000"/>
                </a:solidFill>
                <a:latin typeface="Helvetica Neue"/>
              </a:rPr>
              <a:t> and longitude)</a:t>
            </a:r>
          </a:p>
          <a:p>
            <a:pPr>
              <a:buFont typeface="+mj-lt"/>
              <a:buAutoNum type="arabicPeriod"/>
            </a:pPr>
            <a:r>
              <a:rPr lang="en-US" dirty="0">
                <a:solidFill>
                  <a:srgbClr val="000000"/>
                </a:solidFill>
                <a:latin typeface="Helvetica Neue"/>
              </a:rPr>
              <a:t>List of Hyderabad metro stations in RTC X Roads with their address location</a:t>
            </a:r>
          </a:p>
          <a:p>
            <a:pPr>
              <a:buFont typeface="+mj-lt"/>
              <a:buAutoNum type="arabicPeriod"/>
            </a:pPr>
            <a:r>
              <a:rPr lang="en-US" dirty="0">
                <a:solidFill>
                  <a:srgbClr val="000000"/>
                </a:solidFill>
                <a:latin typeface="Helvetica Neue"/>
              </a:rPr>
              <a:t>List of apartments for rent in RTC X Roads area with their addresses and price</a:t>
            </a:r>
          </a:p>
          <a:p>
            <a:pPr>
              <a:buFont typeface="+mj-lt"/>
              <a:buAutoNum type="arabicPeriod"/>
            </a:pPr>
            <a:r>
              <a:rPr lang="en-US" dirty="0">
                <a:solidFill>
                  <a:srgbClr val="000000"/>
                </a:solidFill>
                <a:latin typeface="Helvetica Neue"/>
              </a:rPr>
              <a:t>Preferably, a list of apartment for rent with additional information, such as price, address, area </a:t>
            </a:r>
            <a:r>
              <a:rPr lang="en-US" dirty="0" err="1">
                <a:solidFill>
                  <a:srgbClr val="000000"/>
                </a:solidFill>
                <a:latin typeface="Helvetica Neue"/>
              </a:rPr>
              <a:t>etc</a:t>
            </a:r>
            <a:endParaRPr lang="en-US" dirty="0">
              <a:solidFill>
                <a:srgbClr val="000000"/>
              </a:solidFill>
              <a:latin typeface="Helvetica Neue"/>
            </a:endParaRPr>
          </a:p>
          <a:p>
            <a:pPr>
              <a:buFont typeface="+mj-lt"/>
              <a:buAutoNum type="arabicPeriod"/>
            </a:pPr>
            <a:r>
              <a:rPr lang="en-US" dirty="0">
                <a:solidFill>
                  <a:srgbClr val="000000"/>
                </a:solidFill>
                <a:latin typeface="Helvetica Neue"/>
              </a:rPr>
              <a:t>Venues for each RTC X Roads neighborhood ( than can be clustered)</a:t>
            </a:r>
          </a:p>
          <a:p>
            <a:pPr>
              <a:buFont typeface="+mj-lt"/>
              <a:buAutoNum type="arabicPeriod"/>
            </a:pPr>
            <a:r>
              <a:rPr lang="en-US" dirty="0">
                <a:solidFill>
                  <a:srgbClr val="000000"/>
                </a:solidFill>
                <a:latin typeface="Helvetica Neue"/>
              </a:rPr>
              <a:t>Venues for subway metro stations, as needed</a:t>
            </a:r>
            <a:endParaRPr lang="en-US" b="0" i="0" dirty="0">
              <a:solidFill>
                <a:srgbClr val="000000"/>
              </a:solidFill>
              <a:effectLst/>
              <a:latin typeface="Helvetica Neue"/>
            </a:endParaRPr>
          </a:p>
        </p:txBody>
      </p:sp>
      <p:sp>
        <p:nvSpPr>
          <p:cNvPr id="4" name="Rectangle 3">
            <a:extLst>
              <a:ext uri="{FF2B5EF4-FFF2-40B4-BE49-F238E27FC236}">
                <a16:creationId xmlns:a16="http://schemas.microsoft.com/office/drawing/2014/main" id="{2435E19C-F9BA-4B7D-8214-F68235AF4CF9}"/>
              </a:ext>
            </a:extLst>
          </p:cNvPr>
          <p:cNvSpPr/>
          <p:nvPr/>
        </p:nvSpPr>
        <p:spPr>
          <a:xfrm>
            <a:off x="1112667" y="3798331"/>
            <a:ext cx="9966664" cy="1477328"/>
          </a:xfrm>
          <a:prstGeom prst="rect">
            <a:avLst/>
          </a:prstGeom>
        </p:spPr>
        <p:txBody>
          <a:bodyPr wrap="square">
            <a:spAutoFit/>
          </a:bodyPr>
          <a:lstStyle/>
          <a:p>
            <a:r>
              <a:rPr lang="en-US" b="1" dirty="0">
                <a:solidFill>
                  <a:srgbClr val="000000"/>
                </a:solidFill>
                <a:latin typeface="inherit"/>
              </a:rPr>
              <a:t>2.1 Data of Current Situation</a:t>
            </a:r>
          </a:p>
          <a:p>
            <a:r>
              <a:rPr lang="en-US" dirty="0">
                <a:solidFill>
                  <a:srgbClr val="000000"/>
                </a:solidFill>
                <a:latin typeface="Helvetica Neue"/>
              </a:rPr>
              <a:t>Currently reside in the neighborhood of 'RTC X Roads' in Hyderabad. I use Foursquare to identify the venues around the area of residence which are then shown in the Hyderabad map shown in methodology and execution in section 3.0 . It serves as a reference for comparison with the desired future location in RTC X Roads</a:t>
            </a:r>
            <a:endParaRPr lang="en-US" b="0" i="0" dirty="0">
              <a:solidFill>
                <a:srgbClr val="000000"/>
              </a:solidFill>
              <a:effectLst/>
              <a:latin typeface="Helvetica Neue"/>
            </a:endParaRPr>
          </a:p>
        </p:txBody>
      </p:sp>
    </p:spTree>
    <p:extLst>
      <p:ext uri="{BB962C8B-B14F-4D97-AF65-F5344CB8AC3E}">
        <p14:creationId xmlns:p14="http://schemas.microsoft.com/office/powerpoint/2010/main" val="835355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350D6E9-985A-4A05-9338-AE2C5D49DC4D}"/>
              </a:ext>
            </a:extLst>
          </p:cNvPr>
          <p:cNvSpPr/>
          <p:nvPr/>
        </p:nvSpPr>
        <p:spPr>
          <a:xfrm>
            <a:off x="1056444" y="816876"/>
            <a:ext cx="10919534" cy="5755422"/>
          </a:xfrm>
          <a:prstGeom prst="rect">
            <a:avLst/>
          </a:prstGeom>
        </p:spPr>
        <p:txBody>
          <a:bodyPr wrap="square">
            <a:spAutoFit/>
          </a:bodyPr>
          <a:lstStyle/>
          <a:p>
            <a:r>
              <a:rPr lang="en-US" sz="1600" b="1" dirty="0">
                <a:solidFill>
                  <a:srgbClr val="000000"/>
                </a:solidFill>
                <a:latin typeface="inherit"/>
              </a:rPr>
              <a:t>2.2 Data Required to resolve the problem</a:t>
            </a:r>
          </a:p>
          <a:p>
            <a:endParaRPr lang="en-US" sz="1600" dirty="0">
              <a:solidFill>
                <a:srgbClr val="000000"/>
              </a:solidFill>
              <a:latin typeface="Helvetica Neue"/>
            </a:endParaRPr>
          </a:p>
          <a:p>
            <a:r>
              <a:rPr lang="en-US" sz="1600" dirty="0">
                <a:solidFill>
                  <a:srgbClr val="000000"/>
                </a:solidFill>
                <a:latin typeface="Helvetica Neue"/>
              </a:rPr>
              <a:t>In order to make a good choice of a similar apartment in RTC X Roads, the following data is required: List/Information on neighborhoods form RTC X Roads with their Geodata ( </a:t>
            </a:r>
            <a:r>
              <a:rPr lang="en-US" sz="1600" dirty="0" err="1">
                <a:solidFill>
                  <a:srgbClr val="000000"/>
                </a:solidFill>
                <a:latin typeface="Helvetica Neue"/>
              </a:rPr>
              <a:t>lattitude</a:t>
            </a:r>
            <a:r>
              <a:rPr lang="en-US" sz="1600" dirty="0">
                <a:solidFill>
                  <a:srgbClr val="000000"/>
                </a:solidFill>
                <a:latin typeface="Helvetica Neue"/>
              </a:rPr>
              <a:t> and longitude. List/Information about the nearby metro stations in RTC X Roads with geodata. Listed apartments for rent in RTC X Roads area with descriptions ( how many beds, price, location, address) Venues and </a:t>
            </a:r>
            <a:r>
              <a:rPr lang="en-US" sz="1600" dirty="0" err="1">
                <a:solidFill>
                  <a:srgbClr val="000000"/>
                </a:solidFill>
                <a:latin typeface="Helvetica Neue"/>
              </a:rPr>
              <a:t>ammenities</a:t>
            </a:r>
            <a:r>
              <a:rPr lang="en-US" sz="1600" dirty="0">
                <a:solidFill>
                  <a:srgbClr val="000000"/>
                </a:solidFill>
                <a:latin typeface="Helvetica Neue"/>
              </a:rPr>
              <a:t> in the RTC X Roads neighborhoods (e.g. top 10) 2.3 sources and manipulation The list of RTC X Roads neighborhoods is worked out during </a:t>
            </a:r>
            <a:r>
              <a:rPr lang="en-US" sz="1600" dirty="0" err="1">
                <a:solidFill>
                  <a:srgbClr val="000000"/>
                </a:solidFill>
                <a:latin typeface="Helvetica Neue"/>
              </a:rPr>
              <a:t>LAb</a:t>
            </a:r>
            <a:r>
              <a:rPr lang="en-US" sz="1600" dirty="0">
                <a:solidFill>
                  <a:srgbClr val="000000"/>
                </a:solidFill>
                <a:latin typeface="Helvetica Neue"/>
              </a:rPr>
              <a:t> exercise during the course.</a:t>
            </a:r>
          </a:p>
          <a:p>
            <a:r>
              <a:rPr lang="en-US" sz="1600" dirty="0">
                <a:solidFill>
                  <a:srgbClr val="000000"/>
                </a:solidFill>
                <a:latin typeface="Helvetica Neue"/>
              </a:rPr>
              <a:t>List of Hyderabad Metro Stations :- </a:t>
            </a:r>
            <a:r>
              <a:rPr lang="en-US" sz="1600" u="sng" dirty="0">
                <a:solidFill>
                  <a:srgbClr val="296EAA"/>
                </a:solidFill>
                <a:latin typeface="Helvetica Neue"/>
                <a:hlinkClick r:id="rId2"/>
              </a:rPr>
              <a:t>https://en.wikipedia.org/wiki/List_of_Hyderabad_Metro_stations</a:t>
            </a:r>
            <a:endParaRPr lang="en-US" sz="1600" dirty="0">
              <a:solidFill>
                <a:srgbClr val="000000"/>
              </a:solidFill>
              <a:latin typeface="Helvetica Neue"/>
            </a:endParaRPr>
          </a:p>
          <a:p>
            <a:r>
              <a:rPr lang="en-US" sz="1600" dirty="0">
                <a:solidFill>
                  <a:srgbClr val="000000"/>
                </a:solidFill>
                <a:latin typeface="Helvetica Neue"/>
              </a:rPr>
              <a:t>Google Map view for the above stations :- </a:t>
            </a:r>
            <a:r>
              <a:rPr lang="en-US" sz="1600" u="sng" dirty="0">
                <a:solidFill>
                  <a:srgbClr val="296EAA"/>
                </a:solidFill>
                <a:latin typeface="Helvetica Neue"/>
                <a:hlinkClick r:id="rId3"/>
              </a:rPr>
              <a:t>https://www.google.com/maps/search/hyderabad+metro+stations/@17.4050226,78.4593429,13z/data=!3m1!4b1</a:t>
            </a:r>
            <a:endParaRPr lang="en-US" sz="1600" dirty="0">
              <a:solidFill>
                <a:srgbClr val="000000"/>
              </a:solidFill>
              <a:latin typeface="Helvetica Neue"/>
            </a:endParaRPr>
          </a:p>
          <a:p>
            <a:r>
              <a:rPr lang="en-US" sz="1600" dirty="0">
                <a:solidFill>
                  <a:srgbClr val="000000"/>
                </a:solidFill>
                <a:latin typeface="Helvetica Neue"/>
              </a:rPr>
              <a:t>Property Rates &amp; Price Trends in Hyderabad - 2020 :- </a:t>
            </a:r>
            <a:r>
              <a:rPr lang="en-US" sz="1600" u="sng" dirty="0">
                <a:solidFill>
                  <a:srgbClr val="296EAA"/>
                </a:solidFill>
                <a:latin typeface="Helvetica Neue"/>
                <a:hlinkClick r:id="rId4"/>
              </a:rPr>
              <a:t>https://www.makaan.com/price-trends/property-rates-for-buy-in-hyderabad</a:t>
            </a:r>
            <a:endParaRPr lang="en-US" sz="1600" dirty="0">
              <a:solidFill>
                <a:srgbClr val="000000"/>
              </a:solidFill>
              <a:latin typeface="Helvetica Neue"/>
            </a:endParaRPr>
          </a:p>
          <a:p>
            <a:r>
              <a:rPr lang="en-US" sz="1600" dirty="0">
                <a:solidFill>
                  <a:srgbClr val="000000"/>
                </a:solidFill>
                <a:latin typeface="Helvetica Neue"/>
              </a:rPr>
              <a:t>A csv file was created which will be read in order to create a </a:t>
            </a:r>
            <a:r>
              <a:rPr lang="en-US" sz="1600" dirty="0" err="1">
                <a:solidFill>
                  <a:srgbClr val="000000"/>
                </a:solidFill>
                <a:latin typeface="Helvetica Neue"/>
              </a:rPr>
              <a:t>dataframe</a:t>
            </a:r>
            <a:r>
              <a:rPr lang="en-US" sz="1600" dirty="0">
                <a:solidFill>
                  <a:srgbClr val="000000"/>
                </a:solidFill>
                <a:latin typeface="Helvetica Neue"/>
              </a:rPr>
              <a:t> and its mapping. The csv file 'roads_data.csv' has the following below data structure. The file will be directly read to the </a:t>
            </a:r>
            <a:r>
              <a:rPr lang="en-US" sz="1600" dirty="0" err="1">
                <a:solidFill>
                  <a:srgbClr val="000000"/>
                </a:solidFill>
                <a:latin typeface="Helvetica Neue"/>
              </a:rPr>
              <a:t>Jupyter</a:t>
            </a:r>
            <a:r>
              <a:rPr lang="en-US" sz="1600" dirty="0">
                <a:solidFill>
                  <a:srgbClr val="000000"/>
                </a:solidFill>
                <a:latin typeface="Helvetica Neue"/>
              </a:rPr>
              <a:t> Notebook for convenience and space savings. The clustering of neighborhoods and mapping will be shown however. An algorithm was used to determine the geodata from </a:t>
            </a:r>
            <a:r>
              <a:rPr lang="en-US" sz="1600" dirty="0" err="1">
                <a:solidFill>
                  <a:srgbClr val="000000"/>
                </a:solidFill>
                <a:latin typeface="Helvetica Neue"/>
              </a:rPr>
              <a:t>Nominatim</a:t>
            </a:r>
            <a:r>
              <a:rPr lang="en-US" sz="1600" dirty="0">
                <a:solidFill>
                  <a:srgbClr val="000000"/>
                </a:solidFill>
                <a:latin typeface="Helvetica Neue"/>
              </a:rPr>
              <a:t>.</a:t>
            </a:r>
          </a:p>
          <a:p>
            <a:r>
              <a:rPr lang="en-US" sz="1600" dirty="0">
                <a:solidFill>
                  <a:srgbClr val="000000"/>
                </a:solidFill>
                <a:latin typeface="Helvetica Neue"/>
              </a:rPr>
              <a:t>With the use of geolocator = </a:t>
            </a:r>
            <a:r>
              <a:rPr lang="en-US" sz="1600" dirty="0" err="1">
                <a:solidFill>
                  <a:srgbClr val="000000"/>
                </a:solidFill>
                <a:latin typeface="Helvetica Neue"/>
              </a:rPr>
              <a:t>Nominatim</a:t>
            </a:r>
            <a:r>
              <a:rPr lang="en-US" sz="1600" dirty="0">
                <a:solidFill>
                  <a:srgbClr val="000000"/>
                </a:solidFill>
                <a:latin typeface="Helvetica Neue"/>
              </a:rPr>
              <a:t>() , it was possible to determine the latitude and </a:t>
            </a:r>
            <a:r>
              <a:rPr lang="en-US" sz="1600" dirty="0" err="1">
                <a:solidFill>
                  <a:srgbClr val="000000"/>
                </a:solidFill>
                <a:latin typeface="Helvetica Neue"/>
              </a:rPr>
              <a:t>longiude</a:t>
            </a:r>
            <a:r>
              <a:rPr lang="en-US" sz="1600" dirty="0">
                <a:solidFill>
                  <a:srgbClr val="000000"/>
                </a:solidFill>
                <a:latin typeface="Helvetica Neue"/>
              </a:rPr>
              <a:t> for the metro locations as well as for the geodata for each rental place listed. The loop algorithms used are shown in the execution of data in section 3.0 "</a:t>
            </a:r>
            <a:r>
              <a:rPr lang="en-US" sz="1600" dirty="0" err="1">
                <a:solidFill>
                  <a:srgbClr val="000000"/>
                </a:solidFill>
                <a:latin typeface="Helvetica Neue"/>
              </a:rPr>
              <a:t>Great_circle</a:t>
            </a:r>
            <a:r>
              <a:rPr lang="en-US" sz="1600" dirty="0">
                <a:solidFill>
                  <a:srgbClr val="000000"/>
                </a:solidFill>
                <a:latin typeface="Helvetica Neue"/>
              </a:rPr>
              <a:t>" function from geolocator was used to calculate distances between two points , as in the case to calculate average rent price for units around each subway station and at 2 km radius. Foursquare is used to find the avenues at RTC X Roads neighborhoods in general and a cluster is created to later be able to search for the venues depending of the location shown.</a:t>
            </a:r>
            <a:endParaRPr lang="en-US" sz="1600" b="0" i="0" dirty="0">
              <a:solidFill>
                <a:srgbClr val="000000"/>
              </a:solidFill>
              <a:effectLst/>
              <a:latin typeface="Helvetica Neue"/>
            </a:endParaRPr>
          </a:p>
        </p:txBody>
      </p:sp>
    </p:spTree>
    <p:extLst>
      <p:ext uri="{BB962C8B-B14F-4D97-AF65-F5344CB8AC3E}">
        <p14:creationId xmlns:p14="http://schemas.microsoft.com/office/powerpoint/2010/main" val="2103842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4D2C5C8-44CF-4231-B4D8-63D8C78B4618}"/>
              </a:ext>
            </a:extLst>
          </p:cNvPr>
          <p:cNvSpPr/>
          <p:nvPr/>
        </p:nvSpPr>
        <p:spPr>
          <a:xfrm>
            <a:off x="1378997" y="831166"/>
            <a:ext cx="10268505" cy="5632311"/>
          </a:xfrm>
          <a:prstGeom prst="rect">
            <a:avLst/>
          </a:prstGeom>
        </p:spPr>
        <p:txBody>
          <a:bodyPr wrap="square">
            <a:spAutoFit/>
          </a:bodyPr>
          <a:lstStyle/>
          <a:p>
            <a:r>
              <a:rPr lang="en-US" b="1" dirty="0">
                <a:solidFill>
                  <a:srgbClr val="000000"/>
                </a:solidFill>
                <a:latin typeface="inherit"/>
              </a:rPr>
              <a:t>2.3 Data sources and data manipulation:</a:t>
            </a:r>
          </a:p>
          <a:p>
            <a:endParaRPr lang="en-US" b="1" dirty="0">
              <a:solidFill>
                <a:srgbClr val="000000"/>
              </a:solidFill>
              <a:latin typeface="inherit"/>
            </a:endParaRPr>
          </a:p>
          <a:p>
            <a:r>
              <a:rPr lang="en-US" dirty="0">
                <a:solidFill>
                  <a:srgbClr val="000000"/>
                </a:solidFill>
                <a:latin typeface="Helvetica Neue"/>
              </a:rPr>
              <a:t>The data will be used as follows: Use Foursquare and </a:t>
            </a:r>
            <a:r>
              <a:rPr lang="en-US" dirty="0" err="1">
                <a:solidFill>
                  <a:srgbClr val="000000"/>
                </a:solidFill>
                <a:latin typeface="Helvetica Neue"/>
              </a:rPr>
              <a:t>geopy</a:t>
            </a:r>
            <a:r>
              <a:rPr lang="en-US" dirty="0">
                <a:solidFill>
                  <a:srgbClr val="000000"/>
                </a:solidFill>
                <a:latin typeface="Helvetica Neue"/>
              </a:rPr>
              <a:t> data to map top 10 venues for all RTC X Roads neighborhoods and clustered in groups ( as per Course LAB) Use foursquare and </a:t>
            </a:r>
            <a:r>
              <a:rPr lang="en-US" dirty="0" err="1">
                <a:solidFill>
                  <a:srgbClr val="000000"/>
                </a:solidFill>
                <a:latin typeface="Helvetica Neue"/>
              </a:rPr>
              <a:t>geopy</a:t>
            </a:r>
            <a:r>
              <a:rPr lang="en-US" dirty="0">
                <a:solidFill>
                  <a:srgbClr val="000000"/>
                </a:solidFill>
                <a:latin typeface="Helvetica Neue"/>
              </a:rPr>
              <a:t> data to map the location of metro stations , separately and on top of the above clustered map in order to be able to identify the venues and </a:t>
            </a:r>
            <a:r>
              <a:rPr lang="en-US" dirty="0" err="1">
                <a:solidFill>
                  <a:srgbClr val="000000"/>
                </a:solidFill>
                <a:latin typeface="Helvetica Neue"/>
              </a:rPr>
              <a:t>ammenities</a:t>
            </a:r>
            <a:r>
              <a:rPr lang="en-US" dirty="0">
                <a:solidFill>
                  <a:srgbClr val="000000"/>
                </a:solidFill>
                <a:latin typeface="Helvetica Neue"/>
              </a:rPr>
              <a:t> near each metro station, or explore each location separately Use Foursquare and </a:t>
            </a:r>
            <a:r>
              <a:rPr lang="en-US" dirty="0" err="1">
                <a:solidFill>
                  <a:srgbClr val="000000"/>
                </a:solidFill>
                <a:latin typeface="Helvetica Neue"/>
              </a:rPr>
              <a:t>geopy</a:t>
            </a:r>
            <a:r>
              <a:rPr lang="en-US" dirty="0">
                <a:solidFill>
                  <a:srgbClr val="000000"/>
                </a:solidFill>
                <a:latin typeface="Helvetica Neue"/>
              </a:rPr>
              <a:t> data to map the location of rental places, in some form, linked to the locations. create a map that depicts, for instance, the average rental price per square ft, around a </a:t>
            </a:r>
            <a:r>
              <a:rPr lang="en-US" dirty="0" err="1">
                <a:solidFill>
                  <a:srgbClr val="000000"/>
                </a:solidFill>
                <a:latin typeface="Helvetica Neue"/>
              </a:rPr>
              <a:t>radious</a:t>
            </a:r>
            <a:r>
              <a:rPr lang="en-US" dirty="0">
                <a:solidFill>
                  <a:srgbClr val="000000"/>
                </a:solidFill>
                <a:latin typeface="Helvetica Neue"/>
              </a:rPr>
              <a:t> of 1.0 mile (2 km) around each metro station - or a similar metrics. I will be able to quickly point to the popups to know the relative price per area. Addresses from rental locations will be converted to geodata( </a:t>
            </a:r>
            <a:r>
              <a:rPr lang="en-US" dirty="0" err="1">
                <a:solidFill>
                  <a:srgbClr val="000000"/>
                </a:solidFill>
                <a:latin typeface="Helvetica Neue"/>
              </a:rPr>
              <a:t>lat</a:t>
            </a:r>
            <a:r>
              <a:rPr lang="en-US" dirty="0">
                <a:solidFill>
                  <a:srgbClr val="000000"/>
                </a:solidFill>
                <a:latin typeface="Helvetica Neue"/>
              </a:rPr>
              <a:t>, long) using </a:t>
            </a:r>
            <a:r>
              <a:rPr lang="en-US" dirty="0" err="1">
                <a:solidFill>
                  <a:srgbClr val="000000"/>
                </a:solidFill>
                <a:latin typeface="Helvetica Neue"/>
              </a:rPr>
              <a:t>Geopy</a:t>
            </a:r>
            <a:r>
              <a:rPr lang="en-US" dirty="0">
                <a:solidFill>
                  <a:srgbClr val="000000"/>
                </a:solidFill>
                <a:latin typeface="Helvetica Neue"/>
              </a:rPr>
              <a:t>-distance and </a:t>
            </a:r>
            <a:r>
              <a:rPr lang="en-US" dirty="0" err="1">
                <a:solidFill>
                  <a:srgbClr val="000000"/>
                </a:solidFill>
                <a:latin typeface="Helvetica Neue"/>
              </a:rPr>
              <a:t>Nominatim</a:t>
            </a:r>
            <a:r>
              <a:rPr lang="en-US" dirty="0">
                <a:solidFill>
                  <a:srgbClr val="000000"/>
                </a:solidFill>
                <a:latin typeface="Helvetica Neue"/>
              </a:rPr>
              <a:t>. Data will be searched in open data sources if available, from real estate sites if open to reading, libraries or other government agencies such as LIC.</a:t>
            </a:r>
          </a:p>
          <a:p>
            <a:endParaRPr lang="en-US" dirty="0">
              <a:solidFill>
                <a:srgbClr val="000000"/>
              </a:solidFill>
              <a:latin typeface="Helvetica Neue"/>
            </a:endParaRPr>
          </a:p>
          <a:p>
            <a:r>
              <a:rPr lang="en-US" dirty="0">
                <a:solidFill>
                  <a:srgbClr val="000000"/>
                </a:solidFill>
                <a:latin typeface="Helvetica Neue"/>
              </a:rPr>
              <a:t>Mapping of the data is done as follows :-</a:t>
            </a:r>
          </a:p>
          <a:p>
            <a:r>
              <a:rPr lang="en-US" dirty="0">
                <a:solidFill>
                  <a:srgbClr val="000000"/>
                </a:solidFill>
                <a:latin typeface="Helvetica Neue"/>
              </a:rPr>
              <a:t>The following maps were created to facilitate the analysis and the choice of the palace to live. RTC X Roads map of Neighborhoods RTC X Roads metro locations RTC X Roads map of places for rent RTC X Roads map of clustered venues and neighborhoods Combined maps of RTC X Roads rent places with subway locations Combined maps of RTC X Roads rent places with desired locations and venues clusters</a:t>
            </a:r>
            <a:endParaRPr lang="en-US" b="0" i="0" dirty="0">
              <a:solidFill>
                <a:srgbClr val="000000"/>
              </a:solidFill>
              <a:effectLst/>
              <a:latin typeface="Helvetica Neue"/>
            </a:endParaRPr>
          </a:p>
        </p:txBody>
      </p:sp>
    </p:spTree>
    <p:extLst>
      <p:ext uri="{BB962C8B-B14F-4D97-AF65-F5344CB8AC3E}">
        <p14:creationId xmlns:p14="http://schemas.microsoft.com/office/powerpoint/2010/main" val="15381898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5A7CD39-CEBD-4C58-881F-6DF1A537364D}"/>
              </a:ext>
            </a:extLst>
          </p:cNvPr>
          <p:cNvSpPr/>
          <p:nvPr/>
        </p:nvSpPr>
        <p:spPr>
          <a:xfrm>
            <a:off x="3665832" y="208171"/>
            <a:ext cx="4474991" cy="584775"/>
          </a:xfrm>
          <a:prstGeom prst="rect">
            <a:avLst/>
          </a:prstGeom>
        </p:spPr>
        <p:txBody>
          <a:bodyPr wrap="square">
            <a:spAutoFit/>
          </a:bodyPr>
          <a:lstStyle/>
          <a:p>
            <a:r>
              <a:rPr lang="en-IN" sz="3200" b="1" dirty="0">
                <a:solidFill>
                  <a:srgbClr val="000000"/>
                </a:solidFill>
                <a:latin typeface="Helvetica Neue"/>
              </a:rPr>
              <a:t>3. Methodology</a:t>
            </a:r>
            <a:endParaRPr lang="en-IN" sz="3200" b="1" i="0" dirty="0">
              <a:solidFill>
                <a:srgbClr val="000000"/>
              </a:solidFill>
              <a:effectLst/>
              <a:latin typeface="Helvetica Neue"/>
            </a:endParaRPr>
          </a:p>
        </p:txBody>
      </p:sp>
      <p:sp>
        <p:nvSpPr>
          <p:cNvPr id="3" name="Rectangle 2">
            <a:extLst>
              <a:ext uri="{FF2B5EF4-FFF2-40B4-BE49-F238E27FC236}">
                <a16:creationId xmlns:a16="http://schemas.microsoft.com/office/drawing/2014/main" id="{AB700A44-37A0-4059-BBCE-68646E977962}"/>
              </a:ext>
            </a:extLst>
          </p:cNvPr>
          <p:cNvSpPr/>
          <p:nvPr/>
        </p:nvSpPr>
        <p:spPr>
          <a:xfrm>
            <a:off x="1101986" y="1150957"/>
            <a:ext cx="10234797" cy="923330"/>
          </a:xfrm>
          <a:prstGeom prst="rect">
            <a:avLst/>
          </a:prstGeom>
        </p:spPr>
        <p:txBody>
          <a:bodyPr wrap="square">
            <a:spAutoFit/>
          </a:bodyPr>
          <a:lstStyle/>
          <a:p>
            <a:r>
              <a:rPr lang="en-US" dirty="0">
                <a:solidFill>
                  <a:srgbClr val="000000"/>
                </a:solidFill>
                <a:latin typeface="Helvetica Neue"/>
              </a:rPr>
              <a:t>This section represents the main component of the report where the data is gathered, prepared for analysis. The tools described are used here and the Notebook cells indicates the execution of steps.</a:t>
            </a:r>
            <a:endParaRPr lang="en-IN" dirty="0"/>
          </a:p>
        </p:txBody>
      </p:sp>
      <p:sp>
        <p:nvSpPr>
          <p:cNvPr id="4" name="Rectangle 3">
            <a:extLst>
              <a:ext uri="{FF2B5EF4-FFF2-40B4-BE49-F238E27FC236}">
                <a16:creationId xmlns:a16="http://schemas.microsoft.com/office/drawing/2014/main" id="{74AA9976-9C7C-46A7-B403-82009E164443}"/>
              </a:ext>
            </a:extLst>
          </p:cNvPr>
          <p:cNvSpPr/>
          <p:nvPr/>
        </p:nvSpPr>
        <p:spPr>
          <a:xfrm>
            <a:off x="1101986" y="2580223"/>
            <a:ext cx="9276010" cy="2862322"/>
          </a:xfrm>
          <a:prstGeom prst="rect">
            <a:avLst/>
          </a:prstGeom>
        </p:spPr>
        <p:txBody>
          <a:bodyPr wrap="square">
            <a:spAutoFit/>
          </a:bodyPr>
          <a:lstStyle/>
          <a:p>
            <a:r>
              <a:rPr lang="en-US" b="1" dirty="0">
                <a:solidFill>
                  <a:srgbClr val="000000"/>
                </a:solidFill>
                <a:latin typeface="inherit"/>
              </a:rPr>
              <a:t>The analysis and the strategy</a:t>
            </a:r>
          </a:p>
          <a:p>
            <a:endParaRPr lang="en-US" dirty="0">
              <a:solidFill>
                <a:srgbClr val="000000"/>
              </a:solidFill>
              <a:latin typeface="Helvetica Neue"/>
            </a:endParaRPr>
          </a:p>
          <a:p>
            <a:r>
              <a:rPr lang="en-US" dirty="0">
                <a:solidFill>
                  <a:srgbClr val="000000"/>
                </a:solidFill>
                <a:latin typeface="Helvetica Neue"/>
              </a:rPr>
              <a:t>The strategy is based on mapping the above described data in section 2.0, in order to facilitate the choice of at least two candidate places for rent. </a:t>
            </a:r>
          </a:p>
          <a:p>
            <a:endParaRPr lang="en-US" dirty="0">
              <a:solidFill>
                <a:srgbClr val="000000"/>
              </a:solidFill>
              <a:latin typeface="Helvetica Neue"/>
            </a:endParaRPr>
          </a:p>
          <a:p>
            <a:r>
              <a:rPr lang="en-US" dirty="0">
                <a:solidFill>
                  <a:srgbClr val="000000"/>
                </a:solidFill>
                <a:latin typeface="Helvetica Neue"/>
              </a:rPr>
              <a:t>The choice is made based on the demands imposed : location near a metro station, rental price and similar venues to Hyderabad. </a:t>
            </a:r>
          </a:p>
          <a:p>
            <a:endParaRPr lang="en-US" dirty="0">
              <a:solidFill>
                <a:srgbClr val="000000"/>
              </a:solidFill>
              <a:latin typeface="Helvetica Neue"/>
            </a:endParaRPr>
          </a:p>
          <a:p>
            <a:r>
              <a:rPr lang="en-US" dirty="0">
                <a:solidFill>
                  <a:srgbClr val="000000"/>
                </a:solidFill>
                <a:latin typeface="Helvetica Neue"/>
              </a:rPr>
              <a:t>This visual approach and maps with popups labels allow quick identification of location, price and feature, thus making the selection very easy.</a:t>
            </a:r>
            <a:endParaRPr lang="en-US" b="0" i="0" dirty="0">
              <a:solidFill>
                <a:srgbClr val="000000"/>
              </a:solidFill>
              <a:effectLst/>
              <a:latin typeface="Helvetica Neue"/>
            </a:endParaRPr>
          </a:p>
        </p:txBody>
      </p:sp>
    </p:spTree>
    <p:extLst>
      <p:ext uri="{BB962C8B-B14F-4D97-AF65-F5344CB8AC3E}">
        <p14:creationId xmlns:p14="http://schemas.microsoft.com/office/powerpoint/2010/main" val="2754622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E756EAD-53D6-41BB-81C2-44E42450F130}"/>
              </a:ext>
            </a:extLst>
          </p:cNvPr>
          <p:cNvSpPr/>
          <p:nvPr/>
        </p:nvSpPr>
        <p:spPr>
          <a:xfrm>
            <a:off x="917357" y="1481105"/>
            <a:ext cx="10925455" cy="4801314"/>
          </a:xfrm>
          <a:prstGeom prst="rect">
            <a:avLst/>
          </a:prstGeom>
        </p:spPr>
        <p:txBody>
          <a:bodyPr wrap="square">
            <a:spAutoFit/>
          </a:bodyPr>
          <a:lstStyle/>
          <a:p>
            <a:r>
              <a:rPr lang="en-US" dirty="0">
                <a:solidFill>
                  <a:srgbClr val="000000"/>
                </a:solidFill>
                <a:latin typeface="Helvetica Neue"/>
              </a:rPr>
              <a:t>The processing of these DATA and its mapping will allow to answer the key questions to make a decision:</a:t>
            </a:r>
          </a:p>
          <a:p>
            <a:endParaRPr lang="en-US" dirty="0">
              <a:solidFill>
                <a:srgbClr val="000000"/>
              </a:solidFill>
              <a:latin typeface="Helvetica Neue"/>
            </a:endParaRPr>
          </a:p>
          <a:p>
            <a:pPr>
              <a:buFont typeface="+mj-lt"/>
              <a:buAutoNum type="arabicPeriod"/>
            </a:pPr>
            <a:r>
              <a:rPr lang="en-US" dirty="0">
                <a:solidFill>
                  <a:srgbClr val="000000"/>
                </a:solidFill>
                <a:latin typeface="Helvetica Neue"/>
              </a:rPr>
              <a:t>what is the cost of available rental places that meet the demands?</a:t>
            </a:r>
          </a:p>
          <a:p>
            <a:pPr>
              <a:buFont typeface="+mj-lt"/>
              <a:buAutoNum type="arabicPeriod"/>
            </a:pPr>
            <a:endParaRPr lang="en-US" dirty="0">
              <a:solidFill>
                <a:srgbClr val="000000"/>
              </a:solidFill>
              <a:latin typeface="Helvetica Neue"/>
            </a:endParaRPr>
          </a:p>
          <a:p>
            <a:pPr>
              <a:buFont typeface="+mj-lt"/>
              <a:buAutoNum type="arabicPeriod"/>
            </a:pPr>
            <a:r>
              <a:rPr lang="en-US" dirty="0">
                <a:solidFill>
                  <a:srgbClr val="000000"/>
                </a:solidFill>
                <a:latin typeface="Helvetica Neue"/>
              </a:rPr>
              <a:t>what is the cost of rent around a mile radius from each metro station?</a:t>
            </a:r>
          </a:p>
          <a:p>
            <a:pPr>
              <a:buFont typeface="+mj-lt"/>
              <a:buAutoNum type="arabicPeriod"/>
            </a:pPr>
            <a:endParaRPr lang="en-US" dirty="0">
              <a:solidFill>
                <a:srgbClr val="000000"/>
              </a:solidFill>
              <a:latin typeface="Helvetica Neue"/>
            </a:endParaRPr>
          </a:p>
          <a:p>
            <a:pPr>
              <a:buFont typeface="+mj-lt"/>
              <a:buAutoNum type="arabicPeriod"/>
            </a:pPr>
            <a:r>
              <a:rPr lang="en-US" dirty="0">
                <a:solidFill>
                  <a:srgbClr val="000000"/>
                </a:solidFill>
                <a:latin typeface="Helvetica Neue"/>
              </a:rPr>
              <a:t>what is the area of RTC X Roads with best rental pricing that meets criteria established?</a:t>
            </a:r>
          </a:p>
          <a:p>
            <a:pPr>
              <a:buFont typeface="+mj-lt"/>
              <a:buAutoNum type="arabicPeriod"/>
            </a:pPr>
            <a:endParaRPr lang="en-US" dirty="0">
              <a:solidFill>
                <a:srgbClr val="000000"/>
              </a:solidFill>
              <a:latin typeface="Helvetica Neue"/>
            </a:endParaRPr>
          </a:p>
          <a:p>
            <a:pPr>
              <a:buFont typeface="+mj-lt"/>
              <a:buAutoNum type="arabicPeriod"/>
            </a:pPr>
            <a:r>
              <a:rPr lang="en-US" dirty="0">
                <a:solidFill>
                  <a:srgbClr val="000000"/>
                </a:solidFill>
                <a:latin typeface="Helvetica Neue"/>
              </a:rPr>
              <a:t>What is the distance from work place and the tentative future rental home?</a:t>
            </a:r>
          </a:p>
          <a:p>
            <a:pPr>
              <a:buFont typeface="+mj-lt"/>
              <a:buAutoNum type="arabicPeriod"/>
            </a:pPr>
            <a:endParaRPr lang="en-US" dirty="0">
              <a:solidFill>
                <a:srgbClr val="000000"/>
              </a:solidFill>
              <a:latin typeface="Helvetica Neue"/>
            </a:endParaRPr>
          </a:p>
          <a:p>
            <a:pPr>
              <a:buFont typeface="+mj-lt"/>
              <a:buAutoNum type="arabicPeriod"/>
            </a:pPr>
            <a:r>
              <a:rPr lang="en-US" dirty="0">
                <a:solidFill>
                  <a:srgbClr val="000000"/>
                </a:solidFill>
                <a:latin typeface="Helvetica Neue"/>
              </a:rPr>
              <a:t>What are the venues of the two best places to live? How the prices compare?</a:t>
            </a:r>
          </a:p>
          <a:p>
            <a:pPr>
              <a:buFont typeface="+mj-lt"/>
              <a:buAutoNum type="arabicPeriod"/>
            </a:pPr>
            <a:endParaRPr lang="en-US" dirty="0">
              <a:solidFill>
                <a:srgbClr val="000000"/>
              </a:solidFill>
              <a:latin typeface="Helvetica Neue"/>
            </a:endParaRPr>
          </a:p>
          <a:p>
            <a:pPr>
              <a:buFont typeface="+mj-lt"/>
              <a:buAutoNum type="arabicPeriod"/>
            </a:pPr>
            <a:r>
              <a:rPr lang="en-US" dirty="0">
                <a:solidFill>
                  <a:srgbClr val="000000"/>
                </a:solidFill>
                <a:latin typeface="Helvetica Neue"/>
              </a:rPr>
              <a:t>How venues distribute among RTC X Roads neighborhoods and around metro stations?</a:t>
            </a:r>
          </a:p>
          <a:p>
            <a:pPr>
              <a:buFont typeface="+mj-lt"/>
              <a:buAutoNum type="arabicPeriod"/>
            </a:pPr>
            <a:endParaRPr lang="en-US" dirty="0">
              <a:solidFill>
                <a:srgbClr val="000000"/>
              </a:solidFill>
              <a:latin typeface="Helvetica Neue"/>
            </a:endParaRPr>
          </a:p>
          <a:p>
            <a:pPr>
              <a:buFont typeface="+mj-lt"/>
              <a:buAutoNum type="arabicPeriod"/>
            </a:pPr>
            <a:r>
              <a:rPr lang="en-US" dirty="0">
                <a:solidFill>
                  <a:srgbClr val="000000"/>
                </a:solidFill>
                <a:latin typeface="Helvetica Neue"/>
              </a:rPr>
              <a:t>Are there tradeoffs between size and price and location?</a:t>
            </a:r>
          </a:p>
          <a:p>
            <a:pPr>
              <a:buFont typeface="+mj-lt"/>
              <a:buAutoNum type="arabicPeriod"/>
            </a:pPr>
            <a:endParaRPr lang="en-US" dirty="0">
              <a:solidFill>
                <a:srgbClr val="000000"/>
              </a:solidFill>
              <a:latin typeface="Helvetica Neue"/>
            </a:endParaRPr>
          </a:p>
          <a:p>
            <a:pPr>
              <a:buFont typeface="+mj-lt"/>
              <a:buAutoNum type="arabicPeriod"/>
            </a:pPr>
            <a:r>
              <a:rPr lang="en-US" dirty="0">
                <a:solidFill>
                  <a:srgbClr val="000000"/>
                </a:solidFill>
                <a:latin typeface="Helvetica Neue"/>
              </a:rPr>
              <a:t>Any other interesting statistical data findings of the real estate and overall data.</a:t>
            </a:r>
            <a:endParaRPr lang="en-US" b="0" i="0" dirty="0">
              <a:solidFill>
                <a:srgbClr val="000000"/>
              </a:solidFill>
              <a:effectLst/>
              <a:latin typeface="Helvetica Neue"/>
            </a:endParaRPr>
          </a:p>
        </p:txBody>
      </p:sp>
    </p:spTree>
    <p:extLst>
      <p:ext uri="{BB962C8B-B14F-4D97-AF65-F5344CB8AC3E}">
        <p14:creationId xmlns:p14="http://schemas.microsoft.com/office/powerpoint/2010/main" val="4187457696"/>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63</TotalTime>
  <Words>2305</Words>
  <Application>Microsoft Office PowerPoint</Application>
  <PresentationFormat>Widescreen</PresentationFormat>
  <Paragraphs>131</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Helvetica Neue</vt:lpstr>
      <vt:lpstr>HelveticaNeue</vt:lpstr>
      <vt:lpstr>inherit</vt:lpstr>
      <vt:lpstr>Tw Cen MT</vt:lpstr>
      <vt:lpstr>Droplet</vt:lpstr>
      <vt:lpstr>Coursera Capstone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Capstone project</dc:title>
  <dc:creator>yogi gone</dc:creator>
  <cp:lastModifiedBy>yogi gone</cp:lastModifiedBy>
  <cp:revision>17</cp:revision>
  <dcterms:created xsi:type="dcterms:W3CDTF">2020-06-09T16:37:53Z</dcterms:created>
  <dcterms:modified xsi:type="dcterms:W3CDTF">2020-06-09T17:41:18Z</dcterms:modified>
</cp:coreProperties>
</file>

<file path=docProps/thumbnail.jpeg>
</file>